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2.xml" ContentType="application/vnd.openxmlformats-officedocument.presentationml.notesSlide+xml"/>
  <Override PartName="/ppt/tags/tag2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5"/>
  </p:notesMasterIdLst>
  <p:sldIdLst>
    <p:sldId id="257" r:id="rId2"/>
    <p:sldId id="259" r:id="rId3"/>
    <p:sldId id="260" r:id="rId4"/>
    <p:sldId id="264" r:id="rId5"/>
    <p:sldId id="263" r:id="rId6"/>
    <p:sldId id="272" r:id="rId7"/>
    <p:sldId id="273" r:id="rId8"/>
    <p:sldId id="266" r:id="rId9"/>
    <p:sldId id="274" r:id="rId10"/>
    <p:sldId id="268" r:id="rId11"/>
    <p:sldId id="303" r:id="rId12"/>
    <p:sldId id="281" r:id="rId13"/>
    <p:sldId id="275" r:id="rId14"/>
    <p:sldId id="276" r:id="rId15"/>
    <p:sldId id="277" r:id="rId16"/>
    <p:sldId id="278" r:id="rId17"/>
    <p:sldId id="279" r:id="rId18"/>
    <p:sldId id="280" r:id="rId19"/>
    <p:sldId id="289" r:id="rId20"/>
    <p:sldId id="290" r:id="rId21"/>
    <p:sldId id="291" r:id="rId22"/>
    <p:sldId id="292" r:id="rId23"/>
    <p:sldId id="293" r:id="rId24"/>
    <p:sldId id="294" r:id="rId25"/>
    <p:sldId id="304" r:id="rId26"/>
    <p:sldId id="282" r:id="rId27"/>
    <p:sldId id="296" r:id="rId28"/>
    <p:sldId id="297" r:id="rId29"/>
    <p:sldId id="298" r:id="rId30"/>
    <p:sldId id="299" r:id="rId31"/>
    <p:sldId id="300" r:id="rId32"/>
    <p:sldId id="301" r:id="rId33"/>
    <p:sldId id="258" r:id="rId34"/>
  </p:sldIdLst>
  <p:sldSz cx="12192000" cy="6858000"/>
  <p:notesSz cx="6858000" cy="9144000"/>
  <p:embeddedFontLst>
    <p:embeddedFont>
      <p:font typeface="等线" panose="02010600030101010101" pitchFamily="2" charset="-122"/>
      <p:regular r:id="rId36"/>
      <p:bold r:id="rId37"/>
    </p:embeddedFont>
    <p:embeddedFont>
      <p:font typeface="汉仪旗黑X1-55W" panose="02010600030101010101" charset="-122"/>
      <p:regular r:id="rId38"/>
    </p:embeddedFont>
    <p:embeddedFont>
      <p:font typeface="汉仪中宋简" panose="02010600030101010101" charset="-122"/>
      <p:regular r:id="rId39"/>
    </p:embeddedFont>
    <p:embeddedFont>
      <p:font typeface="微软雅黑" panose="020B0503020204020204" pitchFamily="34" charset="-122"/>
      <p:regular r:id="rId40"/>
      <p:bold r:id="rId41"/>
    </p:embeddedFont>
    <p:embeddedFont>
      <p:font typeface="Calibri" panose="020F0502020204030204" pitchFamily="34" charset="0"/>
      <p:regular r:id="rId42"/>
      <p:bold r:id="rId43"/>
      <p:italic r:id="rId44"/>
      <p:boldItalic r:id="rId45"/>
    </p:embeddedFont>
    <p:embeddedFont>
      <p:font typeface="Calibri Light" panose="020F0302020204030204" pitchFamily="34" charset="0"/>
      <p:regular r:id="rId46"/>
      <p:italic r:id="rId47"/>
    </p:embeddedFont>
  </p:embeddedFontLst>
  <p:custDataLst>
    <p:tags r:id="rId4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 ka" initials="kk" lastIdx="1" clrIdx="0">
    <p:extLst>
      <p:ext uri="{19B8F6BF-5375-455C-9EA6-DF929625EA0E}">
        <p15:presenceInfo xmlns:p15="http://schemas.microsoft.com/office/powerpoint/2012/main" userId="ea0518c94108a42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54662"/>
    <a:srgbClr val="E78D8D"/>
    <a:srgbClr val="F1B9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08" autoAdjust="0"/>
    <p:restoredTop sz="94660"/>
  </p:normalViewPr>
  <p:slideViewPr>
    <p:cSldViewPr snapToGrid="0">
      <p:cViewPr>
        <p:scale>
          <a:sx n="66" d="100"/>
          <a:sy n="66" d="100"/>
        </p:scale>
        <p:origin x="3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commentAuthors" Target="commentAuthor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svg>
</file>

<file path=ppt/media/image23.png>
</file>

<file path=ppt/media/image24.png>
</file>

<file path=ppt/media/image25.png>
</file>

<file path=ppt/media/image26.png>
</file>

<file path=ppt/media/image27.svg>
</file>

<file path=ppt/media/image28.png>
</file>

<file path=ppt/media/image29.svg>
</file>

<file path=ppt/media/image3.png>
</file>

<file path=ppt/media/image30.jp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215603-B4D6-4909-B85D-FB0F7E623A8E}" type="datetimeFigureOut">
              <a:rPr lang="zh-CN" altLang="en-US" smtClean="0"/>
              <a:t>2023/10/18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E910C-962A-4170-84A9-212D37026F89}" type="slidenum">
              <a:rPr lang="zh-CN" altLang="en-US" smtClean="0"/>
              <a:t>‹#›</a:t>
            </a:fld>
            <a:endParaRPr lang="zh-CN" altLang="en-US"/>
          </a:p>
        </p:txBody>
      </p:sp>
    </p:spTree>
    <p:extLst>
      <p:ext uri="{BB962C8B-B14F-4D97-AF65-F5344CB8AC3E}">
        <p14:creationId xmlns:p14="http://schemas.microsoft.com/office/powerpoint/2010/main" val="418494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07E910C-962A-4170-84A9-212D37026F89}" type="slidenum">
              <a:rPr lang="zh-CN" altLang="en-US" smtClean="0"/>
              <a:t>24</a:t>
            </a:fld>
            <a:endParaRPr lang="zh-CN" altLang="en-US"/>
          </a:p>
        </p:txBody>
      </p:sp>
    </p:spTree>
    <p:extLst>
      <p:ext uri="{BB962C8B-B14F-4D97-AF65-F5344CB8AC3E}">
        <p14:creationId xmlns:p14="http://schemas.microsoft.com/office/powerpoint/2010/main" val="2651312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0DA1CD2-2B14-4880-BD1A-7A3684156857}" type="datetimeFigureOut">
              <a:rPr lang="zh-CN" altLang="en-US" smtClean="0"/>
              <a:t>2023/10/18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500E239-D84E-4FCC-8208-46D5698B240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DA1CD2-2B14-4880-BD1A-7A3684156857}" type="datetimeFigureOut">
              <a:rPr lang="zh-CN" altLang="en-US" smtClean="0"/>
              <a:t>2023/10/18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00E239-D84E-4FCC-8208-46D5698B240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slide" Target="slide25.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tags" Target="../tags/tag3.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24.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tags" Target="../tags/tag22.xml"/><Relationship Id="rId18" Type="http://schemas.openxmlformats.org/officeDocument/2006/relationships/image" Target="../media/image22.svg"/><Relationship Id="rId26" Type="http://schemas.openxmlformats.org/officeDocument/2006/relationships/slide" Target="slide25.xml"/><Relationship Id="rId3" Type="http://schemas.openxmlformats.org/officeDocument/2006/relationships/tags" Target="../tags/tag12.xml"/><Relationship Id="rId21" Type="http://schemas.openxmlformats.org/officeDocument/2006/relationships/image" Target="../media/image25.png"/><Relationship Id="rId7" Type="http://schemas.openxmlformats.org/officeDocument/2006/relationships/tags" Target="../tags/tag16.xml"/><Relationship Id="rId12" Type="http://schemas.openxmlformats.org/officeDocument/2006/relationships/tags" Target="../tags/tag21.xml"/><Relationship Id="rId17" Type="http://schemas.openxmlformats.org/officeDocument/2006/relationships/image" Target="../media/image21.png"/><Relationship Id="rId25" Type="http://schemas.openxmlformats.org/officeDocument/2006/relationships/image" Target="../media/image29.svg"/><Relationship Id="rId2" Type="http://schemas.openxmlformats.org/officeDocument/2006/relationships/tags" Target="../tags/tag11.xml"/><Relationship Id="rId16" Type="http://schemas.openxmlformats.org/officeDocument/2006/relationships/notesSlide" Target="../notesSlides/notesSlide2.xml"/><Relationship Id="rId20" Type="http://schemas.openxmlformats.org/officeDocument/2006/relationships/image" Target="../media/image24.png"/><Relationship Id="rId1" Type="http://schemas.openxmlformats.org/officeDocument/2006/relationships/tags" Target="../tags/tag10.xml"/><Relationship Id="rId6" Type="http://schemas.openxmlformats.org/officeDocument/2006/relationships/tags" Target="../tags/tag15.xml"/><Relationship Id="rId11" Type="http://schemas.openxmlformats.org/officeDocument/2006/relationships/tags" Target="../tags/tag20.xml"/><Relationship Id="rId24" Type="http://schemas.openxmlformats.org/officeDocument/2006/relationships/image" Target="../media/image28.png"/><Relationship Id="rId5" Type="http://schemas.openxmlformats.org/officeDocument/2006/relationships/tags" Target="../tags/tag14.xml"/><Relationship Id="rId15" Type="http://schemas.openxmlformats.org/officeDocument/2006/relationships/slideLayout" Target="../slideLayouts/slideLayout2.xml"/><Relationship Id="rId23" Type="http://schemas.openxmlformats.org/officeDocument/2006/relationships/image" Target="../media/image27.svg"/><Relationship Id="rId10" Type="http://schemas.openxmlformats.org/officeDocument/2006/relationships/tags" Target="../tags/tag19.xml"/><Relationship Id="rId19" Type="http://schemas.openxmlformats.org/officeDocument/2006/relationships/image" Target="../media/image23.png"/><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tags" Target="../tags/tag23.xml"/><Relationship Id="rId22"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slideLayout" Target="../slideLayouts/slideLayout2.xml"/><Relationship Id="rId1" Type="http://schemas.openxmlformats.org/officeDocument/2006/relationships/tags" Target="../tags/tag24.xml"/><Relationship Id="rId4" Type="http://schemas.openxmlformats.org/officeDocument/2006/relationships/slide" Target="slide24.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4662"/>
        </a:solidFill>
        <a:effectLst/>
      </p:bgPr>
    </p:bg>
    <p:spTree>
      <p:nvGrpSpPr>
        <p:cNvPr id="1" name=""/>
        <p:cNvGrpSpPr/>
        <p:nvPr/>
      </p:nvGrpSpPr>
      <p:grpSpPr>
        <a:xfrm>
          <a:off x="0" y="0"/>
          <a:ext cx="0" cy="0"/>
          <a:chOff x="0" y="0"/>
          <a:chExt cx="0" cy="0"/>
        </a:xfrm>
      </p:grpSpPr>
      <p:pic>
        <p:nvPicPr>
          <p:cNvPr id="55" name="图片 54"/>
          <p:cNvPicPr>
            <a:picLocks noChangeAspect="1"/>
          </p:cNvPicPr>
          <p:nvPr/>
        </p:nvPicPr>
        <p:blipFill rotWithShape="1">
          <a:blip r:embed="rId2" cstate="print">
            <a:extLst>
              <a:ext uri="{28A0092B-C50C-407E-A947-70E740481C1C}">
                <a14:useLocalDpi xmlns:a14="http://schemas.microsoft.com/office/drawing/2010/main" val="0"/>
              </a:ext>
            </a:extLst>
          </a:blip>
          <a:srcRect l="49449" t="7588" r="6338" b="9282"/>
          <a:stretch>
            <a:fillRect/>
          </a:stretch>
        </p:blipFill>
        <p:spPr>
          <a:xfrm>
            <a:off x="273071" y="400733"/>
            <a:ext cx="4842588" cy="6070045"/>
          </a:xfrm>
          <a:prstGeom prst="rect">
            <a:avLst/>
          </a:prstGeom>
          <a:ln>
            <a:noFill/>
          </a:ln>
          <a:effectLst>
            <a:outerShdw blurRad="190500" algn="tl" rotWithShape="0">
              <a:srgbClr val="000000">
                <a:alpha val="70000"/>
              </a:srgbClr>
            </a:outerShdw>
          </a:effectLst>
        </p:spPr>
      </p:pic>
      <p:sp>
        <p:nvSpPr>
          <p:cNvPr id="58" name="文本框 57"/>
          <p:cNvSpPr txBox="1"/>
          <p:nvPr/>
        </p:nvSpPr>
        <p:spPr>
          <a:xfrm>
            <a:off x="5611430" y="2120312"/>
            <a:ext cx="5669280" cy="1753235"/>
          </a:xfrm>
          <a:prstGeom prst="rect">
            <a:avLst/>
          </a:prstGeom>
          <a:noFill/>
        </p:spPr>
        <p:txBody>
          <a:bodyPr wrap="none" rtlCol="0">
            <a:spAutoFit/>
          </a:bodyPr>
          <a:lstStyle/>
          <a:p>
            <a:pPr algn="ctr"/>
            <a:r>
              <a:rPr lang="zh-CN" altLang="en-US" sz="5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阿里巴巴普惠体 R" panose="00020600040101010101" pitchFamily="18" charset="-122"/>
              </a:rPr>
              <a:t>印度美食</a:t>
            </a:r>
          </a:p>
          <a:p>
            <a:pPr algn="ctr"/>
            <a:r>
              <a:rPr lang="zh-CN" altLang="en-US" sz="5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阿里巴巴普惠体 R" panose="00020600040101010101" pitchFamily="18" charset="-122"/>
              </a:rPr>
              <a:t>分析与相似性研究</a:t>
            </a:r>
          </a:p>
        </p:txBody>
      </p:sp>
      <p:sp>
        <p:nvSpPr>
          <p:cNvPr id="67" name="圆角矩形 66"/>
          <p:cNvSpPr/>
          <p:nvPr/>
        </p:nvSpPr>
        <p:spPr>
          <a:xfrm>
            <a:off x="7560679" y="4389379"/>
            <a:ext cx="2714537" cy="1311624"/>
          </a:xfrm>
          <a:prstGeom prst="roundRect">
            <a:avLst>
              <a:gd name="adj" fmla="val 5000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文本框 67"/>
          <p:cNvSpPr txBox="1"/>
          <p:nvPr/>
        </p:nvSpPr>
        <p:spPr>
          <a:xfrm>
            <a:off x="7995162" y="4542587"/>
            <a:ext cx="2085827" cy="95410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汇报人：陈晓莹</a:t>
            </a:r>
            <a:endParaRPr lang="en-US" altLang="zh-CN" sz="14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a:p>
            <a:endParaRPr lang="en-US" altLang="zh-CN" sz="14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a:p>
            <a:r>
              <a:rPr lang="zh-CN" altLang="en-US" sz="14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第六组：翁丽纯 李燕萍 </a:t>
            </a:r>
            <a:endParaRPr lang="en-US" altLang="zh-CN" sz="14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a:p>
            <a:r>
              <a:rPr lang="zh-CN" altLang="en-US" sz="14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翁橙橙 刘付雄 李桥辉</a:t>
            </a:r>
          </a:p>
        </p:txBody>
      </p:sp>
      <p:sp>
        <p:nvSpPr>
          <p:cNvPr id="99" name="椭圆 98"/>
          <p:cNvSpPr/>
          <p:nvPr/>
        </p:nvSpPr>
        <p:spPr>
          <a:xfrm>
            <a:off x="11038115" y="5701003"/>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11280710" y="5701003"/>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p:nvPr/>
        </p:nvSpPr>
        <p:spPr>
          <a:xfrm>
            <a:off x="11523306" y="5701003"/>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p:nvPr/>
        </p:nvSpPr>
        <p:spPr>
          <a:xfrm>
            <a:off x="11038115" y="5955846"/>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p:cNvSpPr/>
          <p:nvPr/>
        </p:nvSpPr>
        <p:spPr>
          <a:xfrm>
            <a:off x="11280710" y="5955846"/>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a:off x="11523306" y="5955846"/>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a:off x="11038115" y="6210689"/>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a:off x="11280710" y="6210689"/>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p:cNvSpPr/>
          <p:nvPr/>
        </p:nvSpPr>
        <p:spPr>
          <a:xfrm>
            <a:off x="11523306" y="6210689"/>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down)">
                                      <p:cBhvr>
                                        <p:cTn id="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文本框 7"/>
          <p:cNvSpPr txBox="1"/>
          <p:nvPr/>
        </p:nvSpPr>
        <p:spPr>
          <a:xfrm>
            <a:off x="450229" y="445151"/>
            <a:ext cx="3467616"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印度美食总体分析</a:t>
            </a:r>
          </a:p>
        </p:txBody>
      </p:sp>
      <p:sp>
        <p:nvSpPr>
          <p:cNvPr id="13" name="文本框 12"/>
          <p:cNvSpPr txBox="1"/>
          <p:nvPr/>
        </p:nvSpPr>
        <p:spPr>
          <a:xfrm>
            <a:off x="6434888" y="1823647"/>
            <a:ext cx="45878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A</a:t>
            </a:r>
            <a:endParaRPr kumimoji="0" lang="zh-CN" altLang="en-US"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4" name="矩形 13"/>
          <p:cNvSpPr/>
          <p:nvPr/>
        </p:nvSpPr>
        <p:spPr>
          <a:xfrm>
            <a:off x="8528176" y="4166717"/>
            <a:ext cx="2402856" cy="138499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点击输入文本信息，简要陈述文本信息，字体大小可调节。点击输入文本信息，简要陈述文本信息，字体大小可调节。</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5" name="文本框 14"/>
          <p:cNvSpPr txBox="1"/>
          <p:nvPr/>
        </p:nvSpPr>
        <p:spPr>
          <a:xfrm>
            <a:off x="9500214" y="3503137"/>
            <a:ext cx="439544"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B</a:t>
            </a:r>
            <a:endParaRPr kumimoji="0" lang="zh-CN" altLang="en-US"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pic>
        <p:nvPicPr>
          <p:cNvPr id="3" name="图片 2">
            <a:extLst>
              <a:ext uri="{FF2B5EF4-FFF2-40B4-BE49-F238E27FC236}">
                <a16:creationId xmlns:a16="http://schemas.microsoft.com/office/drawing/2014/main" id="{AD6F9DFB-7CA0-E75C-AF4B-6D36FB156BF1}"/>
              </a:ext>
            </a:extLst>
          </p:cNvPr>
          <p:cNvPicPr>
            <a:picLocks noChangeAspect="1"/>
          </p:cNvPicPr>
          <p:nvPr/>
        </p:nvPicPr>
        <p:blipFill>
          <a:blip r:embed="rId2"/>
          <a:stretch>
            <a:fillRect/>
          </a:stretch>
        </p:blipFill>
        <p:spPr>
          <a:xfrm>
            <a:off x="5400499" y="289947"/>
            <a:ext cx="6568053" cy="6568053"/>
          </a:xfrm>
          <a:prstGeom prst="rect">
            <a:avLst/>
          </a:prstGeom>
        </p:spPr>
      </p:pic>
      <p:sp>
        <p:nvSpPr>
          <p:cNvPr id="4" name="文本框 3">
            <a:extLst>
              <a:ext uri="{FF2B5EF4-FFF2-40B4-BE49-F238E27FC236}">
                <a16:creationId xmlns:a16="http://schemas.microsoft.com/office/drawing/2014/main" id="{EDC2C793-CDE5-7FEB-A8B6-50FE13C4D6D9}"/>
              </a:ext>
            </a:extLst>
          </p:cNvPr>
          <p:cNvSpPr txBox="1"/>
          <p:nvPr/>
        </p:nvSpPr>
        <p:spPr>
          <a:xfrm>
            <a:off x="548941" y="2293766"/>
            <a:ext cx="4726822" cy="300351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根据数据统计，制作</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255</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种印度美食需要使用的食材有</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365</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种，由词云图可知，制作美食中使用最多的有</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sugar</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（糖）、</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ginger</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（姜）、</a:t>
            </a:r>
            <a:r>
              <a:rPr kumimoji="0" lang="pt-BR"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garam masala</a:t>
            </a:r>
            <a:r>
              <a:rPr kumimoji="0" lang="zh-CN" altLang="pt-BR"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（印度五香粉）</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urad dal</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（乌拉德木豆）、</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curry leaves</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（咖喱叶）、</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ghee</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（酥油）、</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milk</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（牛奶）、</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rice flour</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（米粉）、</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jaggery</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（黑糖）、</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tomato</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（番茄），这些食材使用多的原因有可能是因为美食的类型甜品多且风味特征以辛辣的居多。</a:t>
            </a:r>
          </a:p>
        </p:txBody>
      </p:sp>
      <p:sp>
        <p:nvSpPr>
          <p:cNvPr id="2" name="文本框 1">
            <a:extLst>
              <a:ext uri="{FF2B5EF4-FFF2-40B4-BE49-F238E27FC236}">
                <a16:creationId xmlns:a16="http://schemas.microsoft.com/office/drawing/2014/main" id="{F102FF07-3563-7D95-7FA1-AC3E5A6B4EBE}"/>
              </a:ext>
            </a:extLst>
          </p:cNvPr>
          <p:cNvSpPr txBox="1"/>
          <p:nvPr/>
        </p:nvSpPr>
        <p:spPr>
          <a:xfrm>
            <a:off x="556181" y="1087136"/>
            <a:ext cx="3091992" cy="581057"/>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mn-cs"/>
              </a:rPr>
              <a:t>食材使用情况分析   </a:t>
            </a:r>
            <a:endParaRPr kumimoji="0" lang="en-US" altLang="zh-CN" sz="24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B586AB19-C74A-84CC-733E-2F136085A4EA}"/>
              </a:ext>
            </a:extLst>
          </p:cNvPr>
          <p:cNvPicPr>
            <a:picLocks noChangeAspect="1"/>
          </p:cNvPicPr>
          <p:nvPr/>
        </p:nvPicPr>
        <p:blipFill>
          <a:blip r:embed="rId2"/>
          <a:stretch>
            <a:fillRect/>
          </a:stretch>
        </p:blipFill>
        <p:spPr>
          <a:xfrm>
            <a:off x="258071" y="950787"/>
            <a:ext cx="6037127" cy="5369669"/>
          </a:xfrm>
          <a:prstGeom prst="rect">
            <a:avLst/>
          </a:prstGeom>
          <a:solidFill>
            <a:schemeClr val="bg1"/>
          </a:solidFill>
        </p:spPr>
      </p:pic>
      <p:sp>
        <p:nvSpPr>
          <p:cNvPr id="27" name="Freeform 66"/>
          <p:cNvSpPr>
            <a:spLocks noEditPoints="1"/>
          </p:cNvSpPr>
          <p:nvPr/>
        </p:nvSpPr>
        <p:spPr bwMode="auto">
          <a:xfrm>
            <a:off x="10209675" y="4648497"/>
            <a:ext cx="501868" cy="606911"/>
          </a:xfrm>
          <a:custGeom>
            <a:avLst/>
            <a:gdLst>
              <a:gd name="T0" fmla="*/ 72 w 104"/>
              <a:gd name="T1" fmla="*/ 0 h 128"/>
              <a:gd name="T2" fmla="*/ 16 w 104"/>
              <a:gd name="T3" fmla="*/ 0 h 128"/>
              <a:gd name="T4" fmla="*/ 0 w 104"/>
              <a:gd name="T5" fmla="*/ 16 h 128"/>
              <a:gd name="T6" fmla="*/ 0 w 104"/>
              <a:gd name="T7" fmla="*/ 112 h 128"/>
              <a:gd name="T8" fmla="*/ 16 w 104"/>
              <a:gd name="T9" fmla="*/ 128 h 128"/>
              <a:gd name="T10" fmla="*/ 88 w 104"/>
              <a:gd name="T11" fmla="*/ 128 h 128"/>
              <a:gd name="T12" fmla="*/ 104 w 104"/>
              <a:gd name="T13" fmla="*/ 112 h 128"/>
              <a:gd name="T14" fmla="*/ 104 w 104"/>
              <a:gd name="T15" fmla="*/ 32 h 128"/>
              <a:gd name="T16" fmla="*/ 72 w 104"/>
              <a:gd name="T17" fmla="*/ 0 h 128"/>
              <a:gd name="T18" fmla="*/ 76 w 104"/>
              <a:gd name="T19" fmla="*/ 96 h 128"/>
              <a:gd name="T20" fmla="*/ 28 w 104"/>
              <a:gd name="T21" fmla="*/ 96 h 128"/>
              <a:gd name="T22" fmla="*/ 24 w 104"/>
              <a:gd name="T23" fmla="*/ 92 h 128"/>
              <a:gd name="T24" fmla="*/ 28 w 104"/>
              <a:gd name="T25" fmla="*/ 88 h 128"/>
              <a:gd name="T26" fmla="*/ 76 w 104"/>
              <a:gd name="T27" fmla="*/ 88 h 128"/>
              <a:gd name="T28" fmla="*/ 80 w 104"/>
              <a:gd name="T29" fmla="*/ 92 h 128"/>
              <a:gd name="T30" fmla="*/ 76 w 104"/>
              <a:gd name="T31" fmla="*/ 96 h 128"/>
              <a:gd name="T32" fmla="*/ 76 w 104"/>
              <a:gd name="T33" fmla="*/ 72 h 128"/>
              <a:gd name="T34" fmla="*/ 28 w 104"/>
              <a:gd name="T35" fmla="*/ 72 h 128"/>
              <a:gd name="T36" fmla="*/ 24 w 104"/>
              <a:gd name="T37" fmla="*/ 68 h 128"/>
              <a:gd name="T38" fmla="*/ 28 w 104"/>
              <a:gd name="T39" fmla="*/ 64 h 128"/>
              <a:gd name="T40" fmla="*/ 76 w 104"/>
              <a:gd name="T41" fmla="*/ 64 h 128"/>
              <a:gd name="T42" fmla="*/ 80 w 104"/>
              <a:gd name="T43" fmla="*/ 68 h 128"/>
              <a:gd name="T44" fmla="*/ 76 w 104"/>
              <a:gd name="T45" fmla="*/ 72 h 128"/>
              <a:gd name="T46" fmla="*/ 80 w 104"/>
              <a:gd name="T47" fmla="*/ 32 h 128"/>
              <a:gd name="T48" fmla="*/ 72 w 104"/>
              <a:gd name="T49" fmla="*/ 24 h 128"/>
              <a:gd name="T50" fmla="*/ 72 w 104"/>
              <a:gd name="T51" fmla="*/ 8 h 128"/>
              <a:gd name="T52" fmla="*/ 96 w 104"/>
              <a:gd name="T53" fmla="*/ 32 h 128"/>
              <a:gd name="T54" fmla="*/ 80 w 104"/>
              <a:gd name="T55"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28">
                <a:moveTo>
                  <a:pt x="72" y="0"/>
                </a:moveTo>
                <a:cubicBezTo>
                  <a:pt x="71" y="0"/>
                  <a:pt x="16" y="0"/>
                  <a:pt x="16" y="0"/>
                </a:cubicBezTo>
                <a:cubicBezTo>
                  <a:pt x="7" y="0"/>
                  <a:pt x="0" y="7"/>
                  <a:pt x="0" y="16"/>
                </a:cubicBezTo>
                <a:cubicBezTo>
                  <a:pt x="0" y="112"/>
                  <a:pt x="0" y="112"/>
                  <a:pt x="0" y="112"/>
                </a:cubicBezTo>
                <a:cubicBezTo>
                  <a:pt x="0" y="121"/>
                  <a:pt x="7" y="128"/>
                  <a:pt x="16" y="128"/>
                </a:cubicBezTo>
                <a:cubicBezTo>
                  <a:pt x="88" y="128"/>
                  <a:pt x="88" y="128"/>
                  <a:pt x="88" y="128"/>
                </a:cubicBezTo>
                <a:cubicBezTo>
                  <a:pt x="97" y="128"/>
                  <a:pt x="104" y="121"/>
                  <a:pt x="104" y="112"/>
                </a:cubicBezTo>
                <a:cubicBezTo>
                  <a:pt x="104" y="32"/>
                  <a:pt x="104" y="32"/>
                  <a:pt x="104" y="32"/>
                </a:cubicBezTo>
                <a:lnTo>
                  <a:pt x="72" y="0"/>
                </a:lnTo>
                <a:close/>
                <a:moveTo>
                  <a:pt x="76" y="96"/>
                </a:moveTo>
                <a:cubicBezTo>
                  <a:pt x="28" y="96"/>
                  <a:pt x="28" y="96"/>
                  <a:pt x="28" y="96"/>
                </a:cubicBezTo>
                <a:cubicBezTo>
                  <a:pt x="26" y="96"/>
                  <a:pt x="24" y="94"/>
                  <a:pt x="24" y="92"/>
                </a:cubicBezTo>
                <a:cubicBezTo>
                  <a:pt x="24" y="90"/>
                  <a:pt x="26" y="88"/>
                  <a:pt x="28" y="88"/>
                </a:cubicBezTo>
                <a:cubicBezTo>
                  <a:pt x="76" y="88"/>
                  <a:pt x="76" y="88"/>
                  <a:pt x="76" y="88"/>
                </a:cubicBezTo>
                <a:cubicBezTo>
                  <a:pt x="78" y="88"/>
                  <a:pt x="80" y="90"/>
                  <a:pt x="80" y="92"/>
                </a:cubicBezTo>
                <a:cubicBezTo>
                  <a:pt x="80" y="94"/>
                  <a:pt x="78" y="96"/>
                  <a:pt x="76" y="96"/>
                </a:cubicBezTo>
                <a:close/>
                <a:moveTo>
                  <a:pt x="76" y="72"/>
                </a:moveTo>
                <a:cubicBezTo>
                  <a:pt x="28" y="72"/>
                  <a:pt x="28" y="72"/>
                  <a:pt x="28" y="72"/>
                </a:cubicBezTo>
                <a:cubicBezTo>
                  <a:pt x="26" y="72"/>
                  <a:pt x="24" y="70"/>
                  <a:pt x="24" y="68"/>
                </a:cubicBezTo>
                <a:cubicBezTo>
                  <a:pt x="24" y="66"/>
                  <a:pt x="26" y="64"/>
                  <a:pt x="28" y="64"/>
                </a:cubicBezTo>
                <a:cubicBezTo>
                  <a:pt x="76" y="64"/>
                  <a:pt x="76" y="64"/>
                  <a:pt x="76" y="64"/>
                </a:cubicBezTo>
                <a:cubicBezTo>
                  <a:pt x="78" y="64"/>
                  <a:pt x="80" y="66"/>
                  <a:pt x="80" y="68"/>
                </a:cubicBezTo>
                <a:cubicBezTo>
                  <a:pt x="80" y="70"/>
                  <a:pt x="78" y="72"/>
                  <a:pt x="76" y="72"/>
                </a:cubicBezTo>
                <a:close/>
                <a:moveTo>
                  <a:pt x="80" y="32"/>
                </a:moveTo>
                <a:cubicBezTo>
                  <a:pt x="76" y="32"/>
                  <a:pt x="72" y="28"/>
                  <a:pt x="72" y="24"/>
                </a:cubicBezTo>
                <a:cubicBezTo>
                  <a:pt x="72" y="24"/>
                  <a:pt x="72" y="18"/>
                  <a:pt x="72" y="8"/>
                </a:cubicBezTo>
                <a:cubicBezTo>
                  <a:pt x="96" y="32"/>
                  <a:pt x="96" y="32"/>
                  <a:pt x="96" y="32"/>
                </a:cubicBezTo>
                <a:lnTo>
                  <a:pt x="80" y="32"/>
                </a:ln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 name="文本框 5">
            <a:extLst>
              <a:ext uri="{FF2B5EF4-FFF2-40B4-BE49-F238E27FC236}">
                <a16:creationId xmlns:a16="http://schemas.microsoft.com/office/drawing/2014/main" id="{647435B2-59AE-15E1-7A48-68AE9010628D}"/>
              </a:ext>
            </a:extLst>
          </p:cNvPr>
          <p:cNvSpPr txBox="1"/>
          <p:nvPr/>
        </p:nvSpPr>
        <p:spPr>
          <a:xfrm>
            <a:off x="284562" y="366012"/>
            <a:ext cx="3605310"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印度美食总体分析</a:t>
            </a:r>
          </a:p>
        </p:txBody>
      </p:sp>
      <p:sp>
        <p:nvSpPr>
          <p:cNvPr id="13" name="文本框 12">
            <a:extLst>
              <a:ext uri="{FF2B5EF4-FFF2-40B4-BE49-F238E27FC236}">
                <a16:creationId xmlns:a16="http://schemas.microsoft.com/office/drawing/2014/main" id="{9ED50A81-C19E-2FA8-C56B-7E05B02FA40C}"/>
              </a:ext>
            </a:extLst>
          </p:cNvPr>
          <p:cNvSpPr txBox="1"/>
          <p:nvPr/>
        </p:nvSpPr>
        <p:spPr>
          <a:xfrm>
            <a:off x="402486" y="1183488"/>
            <a:ext cx="5739319" cy="1757019"/>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 </a:t>
            </a:r>
            <a:r>
              <a:rPr lang="zh-CN" altLang="en-US" sz="2400" b="1" dirty="0">
                <a:solidFill>
                  <a:prstClr val="white"/>
                </a:solidFill>
                <a:latin typeface="微软雅黑" panose="020B0503020204020204" pitchFamily="34" charset="-122"/>
                <a:ea typeface="微软雅黑" panose="020B0503020204020204" pitchFamily="34" charset="-122"/>
              </a:rPr>
              <a:t>处理时长分析</a:t>
            </a:r>
            <a:endParaRPr kumimoji="0" lang="en-US" altLang="zh-CN"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a:p>
            <a:pPr lvl="0">
              <a:lnSpc>
                <a:spcPct val="150000"/>
              </a:lnSpc>
              <a:defRPr/>
            </a:pPr>
            <a:r>
              <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    </a:t>
            </a:r>
            <a:endParaRPr lang="en-US" altLang="zh-CN" sz="1600" dirty="0">
              <a:solidFill>
                <a:prstClr val="white"/>
              </a:solidFill>
              <a:latin typeface="微软雅黑" panose="020B0503020204020204" pitchFamily="34" charset="-122"/>
              <a:ea typeface="微软雅黑" panose="020B0503020204020204" pitchFamily="34" charset="-122"/>
            </a:endParaRPr>
          </a:p>
          <a:p>
            <a:pPr lvl="0">
              <a:lnSpc>
                <a:spcPct val="150000"/>
              </a:lnSpc>
              <a:defRPr/>
            </a:pPr>
            <a:r>
              <a:rPr lang="en-US" altLang="zh-CN" sz="1600" dirty="0">
                <a:solidFill>
                  <a:prstClr val="white"/>
                </a:solidFill>
                <a:latin typeface="微软雅黑" panose="020B0503020204020204" pitchFamily="34" charset="-122"/>
                <a:ea typeface="微软雅黑" panose="020B0503020204020204" pitchFamily="34" charset="-122"/>
              </a:rPr>
              <a:t>       </a:t>
            </a:r>
            <a:r>
              <a:rPr lang="zh-CN" altLang="en-US" sz="1600" dirty="0">
                <a:solidFill>
                  <a:prstClr val="white"/>
                </a:solidFill>
                <a:latin typeface="微软雅黑" panose="020B0503020204020204" pitchFamily="34" charset="-122"/>
                <a:ea typeface="微软雅黑" panose="020B0503020204020204" pitchFamily="34" charset="-122"/>
              </a:rPr>
              <a:t>准备时间较短，大部分在</a:t>
            </a:r>
            <a:r>
              <a:rPr lang="en-US" altLang="zh-CN" sz="1600" dirty="0">
                <a:solidFill>
                  <a:prstClr val="white"/>
                </a:solidFill>
                <a:latin typeface="微软雅黑" panose="020B0503020204020204" pitchFamily="34" charset="-122"/>
                <a:ea typeface="微软雅黑" panose="020B0503020204020204" pitchFamily="34" charset="-122"/>
              </a:rPr>
              <a:t>25min</a:t>
            </a:r>
            <a:r>
              <a:rPr lang="zh-CN" altLang="en-US" sz="1600" dirty="0">
                <a:solidFill>
                  <a:prstClr val="white"/>
                </a:solidFill>
                <a:latin typeface="微软雅黑" panose="020B0503020204020204" pitchFamily="34" charset="-122"/>
                <a:ea typeface="微软雅黑" panose="020B0503020204020204" pitchFamily="34" charset="-122"/>
              </a:rPr>
              <a:t>内就可以处理完成，烹饪时间一般需要</a:t>
            </a:r>
            <a:r>
              <a:rPr lang="en-US" altLang="zh-CN" sz="1600" dirty="0">
                <a:solidFill>
                  <a:prstClr val="white"/>
                </a:solidFill>
                <a:latin typeface="微软雅黑" panose="020B0503020204020204" pitchFamily="34" charset="-122"/>
                <a:ea typeface="微软雅黑" panose="020B0503020204020204" pitchFamily="34" charset="-122"/>
              </a:rPr>
              <a:t>20—60min</a:t>
            </a:r>
            <a:endPar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E33B0BC2-AA22-85A3-8590-6E3130A1B394}"/>
              </a:ext>
            </a:extLst>
          </p:cNvPr>
          <p:cNvSpPr txBox="1"/>
          <p:nvPr/>
        </p:nvSpPr>
        <p:spPr>
          <a:xfrm>
            <a:off x="6745214" y="3945540"/>
            <a:ext cx="5038468" cy="1341521"/>
          </a:xfrm>
          <a:prstGeom prst="rect">
            <a:avLst/>
          </a:prstGeom>
          <a:noFill/>
        </p:spPr>
        <p:txBody>
          <a:bodyPr wrap="square" rtlCol="0">
            <a:spAutoFit/>
          </a:bodyPr>
          <a:lstStyle/>
          <a:p>
            <a:pPr lvl="0">
              <a:lnSpc>
                <a:spcPct val="150000"/>
              </a:lnSpc>
              <a:defRPr/>
            </a:pPr>
            <a:r>
              <a:rPr lang="en-US" altLang="zh-CN" sz="2400" dirty="0">
                <a:solidFill>
                  <a:srgbClr val="054662"/>
                </a:solidFill>
                <a:latin typeface="微软雅黑" panose="020B0503020204020204" pitchFamily="34" charset="-122"/>
                <a:ea typeface="微软雅黑" panose="020B0503020204020204" pitchFamily="34" charset="-122"/>
              </a:rPr>
              <a:t>     </a:t>
            </a:r>
            <a:r>
              <a:rPr lang="zh-CN" altLang="en-US" sz="1600" dirty="0">
                <a:solidFill>
                  <a:prstClr val="black"/>
                </a:solidFill>
                <a:latin typeface="微软雅黑" panose="020B0503020204020204" pitchFamily="34" charset="-122"/>
                <a:ea typeface="微软雅黑" panose="020B0503020204020204" pitchFamily="34" charset="-122"/>
              </a:rPr>
              <a:t>总共处理时长一般在</a:t>
            </a:r>
            <a:r>
              <a:rPr lang="en-US" altLang="zh-CN" sz="1600" dirty="0">
                <a:solidFill>
                  <a:prstClr val="black"/>
                </a:solidFill>
                <a:latin typeface="微软雅黑" panose="020B0503020204020204" pitchFamily="34" charset="-122"/>
                <a:ea typeface="微软雅黑" panose="020B0503020204020204" pitchFamily="34" charset="-122"/>
              </a:rPr>
              <a:t>30—70min</a:t>
            </a:r>
            <a:r>
              <a:rPr lang="zh-CN" altLang="en-US" sz="1600" dirty="0">
                <a:solidFill>
                  <a:prstClr val="black"/>
                </a:solidFill>
                <a:latin typeface="微软雅黑" panose="020B0503020204020204" pitchFamily="34" charset="-122"/>
                <a:ea typeface="微软雅黑" panose="020B0503020204020204" pitchFamily="34" charset="-122"/>
              </a:rPr>
              <a:t>内，印度美食处理时长中等。但也有部分食材总处理时长超过两小时，建议游客点餐时先了解美食处理情况再决定。</a:t>
            </a:r>
            <a:endPar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950423AD-D98F-4E1E-4C6A-58F64E2CA01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2486" y="3429000"/>
            <a:ext cx="5771315" cy="2611197"/>
          </a:xfrm>
          <a:prstGeom prst="rect">
            <a:avLst/>
          </a:prstGeom>
          <a:noFill/>
          <a:ln>
            <a:noFill/>
          </a:ln>
        </p:spPr>
      </p:pic>
      <p:pic>
        <p:nvPicPr>
          <p:cNvPr id="3" name="图片 2">
            <a:extLst>
              <a:ext uri="{FF2B5EF4-FFF2-40B4-BE49-F238E27FC236}">
                <a16:creationId xmlns:a16="http://schemas.microsoft.com/office/drawing/2014/main" id="{67E4B552-5C9C-D67C-63AE-84D6C1398F41}"/>
              </a:ext>
            </a:extLst>
          </p:cNvPr>
          <p:cNvPicPr>
            <a:picLocks noChangeAspect="1"/>
          </p:cNvPicPr>
          <p:nvPr/>
        </p:nvPicPr>
        <p:blipFill>
          <a:blip r:embed="rId4"/>
          <a:stretch>
            <a:fillRect/>
          </a:stretch>
        </p:blipFill>
        <p:spPr>
          <a:xfrm>
            <a:off x="7297000" y="773623"/>
            <a:ext cx="3311153" cy="2576748"/>
          </a:xfrm>
          <a:prstGeom prst="rect">
            <a:avLst/>
          </a:prstGeom>
        </p:spPr>
      </p:pic>
    </p:spTree>
    <p:extLst>
      <p:ext uri="{BB962C8B-B14F-4D97-AF65-F5344CB8AC3E}">
        <p14:creationId xmlns:p14="http://schemas.microsoft.com/office/powerpoint/2010/main" val="422945818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1000"/>
                                        <p:tgtEl>
                                          <p:spTgt spid="16"/>
                                        </p:tgtEl>
                                      </p:cBhvr>
                                    </p:animEffect>
                                    <p:anim calcmode="lin" valueType="num">
                                      <p:cBhvr>
                                        <p:cTn id="15" dur="1000" fill="hold"/>
                                        <p:tgtEl>
                                          <p:spTgt spid="16"/>
                                        </p:tgtEl>
                                        <p:attrNameLst>
                                          <p:attrName>ppt_x</p:attrName>
                                        </p:attrNameLst>
                                      </p:cBhvr>
                                      <p:tavLst>
                                        <p:tav tm="0">
                                          <p:val>
                                            <p:strVal val="#ppt_x"/>
                                          </p:val>
                                        </p:tav>
                                        <p:tav tm="100000">
                                          <p:val>
                                            <p:strVal val="#ppt_x"/>
                                          </p:val>
                                        </p:tav>
                                      </p:tavLst>
                                    </p:anim>
                                    <p:anim calcmode="lin" valueType="num">
                                      <p:cBhvr>
                                        <p:cTn id="16"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custDataLst>
              <p:tags r:id="rId1"/>
            </p:custDataLst>
          </p:nvPr>
        </p:nvSpPr>
        <p:spPr>
          <a:xfrm>
            <a:off x="241267" y="231628"/>
            <a:ext cx="3877985"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sym typeface="+mn-ea"/>
              </a:rPr>
              <a:t>总结：印度菜共同点</a:t>
            </a:r>
          </a:p>
        </p:txBody>
      </p:sp>
      <p:sp>
        <p:nvSpPr>
          <p:cNvPr id="2" name="文本框 1">
            <a:extLst>
              <a:ext uri="{FF2B5EF4-FFF2-40B4-BE49-F238E27FC236}">
                <a16:creationId xmlns:a16="http://schemas.microsoft.com/office/drawing/2014/main" id="{07D895A8-D701-BA79-EF08-6A47D44C30DD}"/>
              </a:ext>
            </a:extLst>
          </p:cNvPr>
          <p:cNvSpPr txBox="1"/>
          <p:nvPr/>
        </p:nvSpPr>
        <p:spPr>
          <a:xfrm>
            <a:off x="791313" y="1541909"/>
            <a:ext cx="5038468" cy="411151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rPr>
              <a:t>饮食类型</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：素食为主</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lang="en-US" altLang="zh-CN" sz="1600" noProof="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600" b="1" dirty="0">
                <a:solidFill>
                  <a:srgbClr val="054662"/>
                </a:solidFill>
                <a:latin typeface="微软雅黑" panose="020B0503020204020204" pitchFamily="34" charset="-122"/>
                <a:ea typeface="微软雅黑" panose="020B0503020204020204" pitchFamily="34" charset="-122"/>
              </a:rPr>
              <a:t>风味类型</a:t>
            </a:r>
            <a:r>
              <a:rPr lang="zh-CN" altLang="en-US" sz="1600" noProof="0" dirty="0">
                <a:solidFill>
                  <a:prstClr val="black"/>
                </a:solidFill>
                <a:latin typeface="微软雅黑" panose="020B0503020204020204" pitchFamily="34" charset="-122"/>
                <a:ea typeface="微软雅黑" panose="020B0503020204020204" pitchFamily="34" charset="-122"/>
              </a:rPr>
              <a:t>：甜辣</a:t>
            </a:r>
            <a:endParaRPr lang="en-US" altLang="zh-CN" sz="1600" noProof="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altLang="zh-CN" sz="1600" b="0" i="0" u="none" strike="noStrike" kern="1200" cap="none" spc="0" normalizeH="0" baseline="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600" b="1" dirty="0">
                <a:solidFill>
                  <a:srgbClr val="054662"/>
                </a:solidFill>
                <a:latin typeface="微软雅黑" panose="020B0503020204020204" pitchFamily="34" charset="-122"/>
                <a:ea typeface="微软雅黑" panose="020B0503020204020204" pitchFamily="34" charset="-122"/>
              </a:rPr>
              <a:t>菜肴类型</a:t>
            </a:r>
            <a:r>
              <a:rPr kumimoji="0" lang="zh-CN" altLang="en-US" sz="1600" b="0" i="0" u="none" strike="noStrike" kern="1200" cap="none" spc="0" normalizeH="0" baseline="0" dirty="0">
                <a:ln>
                  <a:noFill/>
                </a:ln>
                <a:solidFill>
                  <a:prstClr val="black"/>
                </a:solidFill>
                <a:effectLst/>
                <a:uLnTx/>
                <a:uFillTx/>
                <a:latin typeface="微软雅黑" panose="020B0503020204020204" pitchFamily="34" charset="-122"/>
                <a:ea typeface="微软雅黑" panose="020B0503020204020204" pitchFamily="34" charset="-122"/>
              </a:rPr>
              <a:t>：主菜、甜点多</a:t>
            </a:r>
            <a:endParaRPr kumimoji="0" lang="en-US" altLang="zh-CN" sz="1600" b="0" i="0" u="none" strike="noStrike" kern="1200" cap="none" spc="0" normalizeH="0" baseline="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600" b="1" dirty="0">
                <a:solidFill>
                  <a:srgbClr val="054662"/>
                </a:solidFill>
                <a:latin typeface="微软雅黑" panose="020B0503020204020204" pitchFamily="34" charset="-122"/>
                <a:ea typeface="微软雅黑" panose="020B0503020204020204" pitchFamily="34" charset="-122"/>
              </a:rPr>
              <a:t>食材</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：多糖多香料</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lang="en-US" altLang="zh-CN" sz="1600" dirty="0">
              <a:solidFill>
                <a:prstClr val="black"/>
              </a:solidFill>
              <a:latin typeface="微软雅黑" panose="020B0503020204020204" pitchFamily="34" charset="-122"/>
              <a:ea typeface="微软雅黑" panose="020B0503020204020204" pitchFamily="34" charset="-122"/>
            </a:endParaRPr>
          </a:p>
          <a:p>
            <a:pPr lvl="0">
              <a:lnSpc>
                <a:spcPct val="150000"/>
              </a:lnSpc>
              <a:defRPr/>
            </a:pPr>
            <a:r>
              <a:rPr lang="zh-CN" altLang="en-US" sz="1600" b="1" dirty="0">
                <a:solidFill>
                  <a:srgbClr val="054662"/>
                </a:solidFill>
                <a:latin typeface="微软雅黑" panose="020B0503020204020204" pitchFamily="34" charset="-122"/>
                <a:ea typeface="微软雅黑" panose="020B0503020204020204" pitchFamily="34" charset="-122"/>
              </a:rPr>
              <a:t>处理时长</a:t>
            </a:r>
            <a:r>
              <a:rPr lang="zh-CN" altLang="en-US" sz="1600" dirty="0">
                <a:solidFill>
                  <a:prstClr val="black"/>
                </a:solidFill>
                <a:latin typeface="微软雅黑" panose="020B0503020204020204" pitchFamily="34" charset="-122"/>
                <a:ea typeface="微软雅黑" panose="020B0503020204020204" pitchFamily="34" charset="-122"/>
              </a:rPr>
              <a:t>：总共处理时长一般在</a:t>
            </a:r>
            <a:r>
              <a:rPr lang="en-US" altLang="zh-CN" sz="1600" dirty="0">
                <a:solidFill>
                  <a:prstClr val="black"/>
                </a:solidFill>
                <a:latin typeface="微软雅黑" panose="020B0503020204020204" pitchFamily="34" charset="-122"/>
                <a:ea typeface="微软雅黑" panose="020B0503020204020204" pitchFamily="34" charset="-122"/>
              </a:rPr>
              <a:t>30—70min</a:t>
            </a:r>
            <a:r>
              <a:rPr lang="zh-CN" altLang="en-US" sz="1600" dirty="0">
                <a:solidFill>
                  <a:prstClr val="black"/>
                </a:solidFill>
                <a:latin typeface="微软雅黑" panose="020B0503020204020204" pitchFamily="34" charset="-122"/>
                <a:ea typeface="微软雅黑" panose="020B0503020204020204" pitchFamily="34" charset="-122"/>
              </a:rPr>
              <a:t>内</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lang="en-US" altLang="zh-CN" sz="1600" b="1" dirty="0">
              <a:solidFill>
                <a:srgbClr val="054662"/>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294E67A7-DFFF-D974-F8D2-E55605673F63}"/>
              </a:ext>
            </a:extLst>
          </p:cNvPr>
          <p:cNvPicPr>
            <a:picLocks noChangeAspect="1"/>
          </p:cNvPicPr>
          <p:nvPr/>
        </p:nvPicPr>
        <p:blipFill>
          <a:blip r:embed="rId3"/>
          <a:stretch>
            <a:fillRect/>
          </a:stretch>
        </p:blipFill>
        <p:spPr>
          <a:xfrm>
            <a:off x="6096000" y="1541909"/>
            <a:ext cx="5009196" cy="3561225"/>
          </a:xfrm>
          <a:prstGeom prst="rect">
            <a:avLst/>
          </a:prstGeom>
          <a:ln>
            <a:noFill/>
          </a:ln>
          <a:effectLst>
            <a:outerShdw blurRad="190500" algn="tl" rotWithShape="0">
              <a:srgbClr val="000000">
                <a:alpha val="70000"/>
              </a:srgbClr>
            </a:outerShdw>
          </a:effectLst>
        </p:spPr>
      </p:pic>
      <p:sp>
        <p:nvSpPr>
          <p:cNvPr id="4" name="箭头: 右 3">
            <a:hlinkClick r:id="rId4" action="ppaction://hlinksldjump"/>
            <a:extLst>
              <a:ext uri="{FF2B5EF4-FFF2-40B4-BE49-F238E27FC236}">
                <a16:creationId xmlns:a16="http://schemas.microsoft.com/office/drawing/2014/main" id="{DDCB749E-CB0F-72A5-95CC-E168947A4A87}"/>
              </a:ext>
            </a:extLst>
          </p:cNvPr>
          <p:cNvSpPr/>
          <p:nvPr/>
        </p:nvSpPr>
        <p:spPr>
          <a:xfrm>
            <a:off x="11053446" y="5746016"/>
            <a:ext cx="694481" cy="631634"/>
          </a:xfrm>
          <a:prstGeom prst="rightArrow">
            <a:avLst/>
          </a:prstGeom>
          <a:solidFill>
            <a:srgbClr val="0546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54662"/>
        </a:solidFill>
        <a:effectLst/>
      </p:bgPr>
    </p:bg>
    <p:spTree>
      <p:nvGrpSpPr>
        <p:cNvPr id="1" name=""/>
        <p:cNvGrpSpPr/>
        <p:nvPr/>
      </p:nvGrpSpPr>
      <p:grpSpPr>
        <a:xfrm>
          <a:off x="0" y="0"/>
          <a:ext cx="0" cy="0"/>
          <a:chOff x="0" y="0"/>
          <a:chExt cx="0" cy="0"/>
        </a:xfrm>
      </p:grpSpPr>
      <p:pic>
        <p:nvPicPr>
          <p:cNvPr id="44" name="图片 43"/>
          <p:cNvPicPr>
            <a:picLocks noChangeAspect="1"/>
          </p:cNvPicPr>
          <p:nvPr/>
        </p:nvPicPr>
        <p:blipFill>
          <a:blip r:embed="rId2" cstate="print">
            <a:extLst>
              <a:ext uri="{28A0092B-C50C-407E-A947-70E740481C1C}">
                <a14:useLocalDpi xmlns:a14="http://schemas.microsoft.com/office/drawing/2010/main" val="0"/>
              </a:ext>
            </a:extLst>
          </a:blip>
          <a:srcRect l="1264" t="15729" r="33309" b="19392"/>
          <a:stretch>
            <a:fillRect/>
          </a:stretch>
        </p:blipFill>
        <p:spPr>
          <a:xfrm>
            <a:off x="914400" y="718457"/>
            <a:ext cx="3713584" cy="5523723"/>
          </a:xfrm>
          <a:custGeom>
            <a:avLst/>
            <a:gdLst>
              <a:gd name="connsiteX0" fmla="*/ 0 w 3713584"/>
              <a:gd name="connsiteY0" fmla="*/ 0 h 5523723"/>
              <a:gd name="connsiteX1" fmla="*/ 3713584 w 3713584"/>
              <a:gd name="connsiteY1" fmla="*/ 0 h 5523723"/>
              <a:gd name="connsiteX2" fmla="*/ 3713584 w 3713584"/>
              <a:gd name="connsiteY2" fmla="*/ 5523723 h 5523723"/>
              <a:gd name="connsiteX3" fmla="*/ 0 w 3713584"/>
              <a:gd name="connsiteY3" fmla="*/ 5523723 h 5523723"/>
              <a:gd name="connsiteX4" fmla="*/ 0 w 3713584"/>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3584" h="5523723">
                <a:moveTo>
                  <a:pt x="0" y="0"/>
                </a:moveTo>
                <a:lnTo>
                  <a:pt x="3713584" y="0"/>
                </a:lnTo>
                <a:lnTo>
                  <a:pt x="3713584" y="5523723"/>
                </a:lnTo>
                <a:lnTo>
                  <a:pt x="0" y="5523723"/>
                </a:lnTo>
                <a:lnTo>
                  <a:pt x="0" y="0"/>
                </a:lnTo>
                <a:close/>
              </a:path>
            </a:pathLst>
          </a:custGeom>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l="70359" t="15729" r="3719" b="19392"/>
          <a:stretch>
            <a:fillRect/>
          </a:stretch>
        </p:blipFill>
        <p:spPr>
          <a:xfrm>
            <a:off x="4836164" y="718458"/>
            <a:ext cx="1471330" cy="5523723"/>
          </a:xfrm>
          <a:custGeom>
            <a:avLst/>
            <a:gdLst>
              <a:gd name="connsiteX0" fmla="*/ 0 w 1471330"/>
              <a:gd name="connsiteY0" fmla="*/ 0 h 5523723"/>
              <a:gd name="connsiteX1" fmla="*/ 1471330 w 1471330"/>
              <a:gd name="connsiteY1" fmla="*/ 0 h 5523723"/>
              <a:gd name="connsiteX2" fmla="*/ 1471330 w 1471330"/>
              <a:gd name="connsiteY2" fmla="*/ 5523723 h 5523723"/>
              <a:gd name="connsiteX3" fmla="*/ 0 w 1471330"/>
              <a:gd name="connsiteY3" fmla="*/ 5523723 h 5523723"/>
              <a:gd name="connsiteX4" fmla="*/ 0 w 1471330"/>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330" h="5523723">
                <a:moveTo>
                  <a:pt x="0" y="0"/>
                </a:moveTo>
                <a:lnTo>
                  <a:pt x="1471330" y="0"/>
                </a:lnTo>
                <a:lnTo>
                  <a:pt x="1471330" y="5523723"/>
                </a:lnTo>
                <a:lnTo>
                  <a:pt x="0" y="5523723"/>
                </a:lnTo>
                <a:lnTo>
                  <a:pt x="0" y="0"/>
                </a:lnTo>
                <a:close/>
              </a:path>
            </a:pathLst>
          </a:custGeom>
          <a:effectLst/>
        </p:spPr>
      </p:pic>
      <p:sp>
        <p:nvSpPr>
          <p:cNvPr id="16" name="椭圆 15"/>
          <p:cNvSpPr/>
          <p:nvPr/>
        </p:nvSpPr>
        <p:spPr>
          <a:xfrm>
            <a:off x="7968343" y="1390263"/>
            <a:ext cx="1819469" cy="1819469"/>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文本框 16"/>
          <p:cNvSpPr txBox="1"/>
          <p:nvPr/>
        </p:nvSpPr>
        <p:spPr>
          <a:xfrm>
            <a:off x="8243929" y="1797374"/>
            <a:ext cx="1268296" cy="120032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04</a:t>
            </a:r>
            <a:endParaRPr kumimoji="0" lang="zh-CN" altLang="en-US" sz="7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41" name="文本框 40"/>
          <p:cNvSpPr txBox="1"/>
          <p:nvPr/>
        </p:nvSpPr>
        <p:spPr>
          <a:xfrm>
            <a:off x="7354881" y="3636221"/>
            <a:ext cx="3885166"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各地区美食分析</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文本框 7"/>
          <p:cNvSpPr txBox="1"/>
          <p:nvPr/>
        </p:nvSpPr>
        <p:spPr>
          <a:xfrm>
            <a:off x="450229" y="445151"/>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各地区美食分析</a:t>
            </a:r>
          </a:p>
        </p:txBody>
      </p:sp>
      <p:sp>
        <p:nvSpPr>
          <p:cNvPr id="20" name="矩形 19"/>
          <p:cNvSpPr/>
          <p:nvPr/>
        </p:nvSpPr>
        <p:spPr>
          <a:xfrm>
            <a:off x="568171" y="4381060"/>
            <a:ext cx="6030939" cy="1526187"/>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     </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可见</a:t>
            </a: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West</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地区的美食数是最多的，占所有美食的</a:t>
            </a: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29.02%</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，其次是</a:t>
            </a: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South</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a:t>
            </a: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North</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地区</a:t>
            </a: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美食数量分别占整体</a:t>
            </a: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23.14%</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a:t>
            </a: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19.21%</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。同时</a:t>
            </a: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Central</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的美食数是最少的，只有</a:t>
            </a: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3</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种。</a:t>
            </a:r>
            <a:endPar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24" name="Freeform 24"/>
          <p:cNvSpPr>
            <a:spLocks noEditPoints="1"/>
          </p:cNvSpPr>
          <p:nvPr/>
        </p:nvSpPr>
        <p:spPr bwMode="auto">
          <a:xfrm>
            <a:off x="8558073" y="3994950"/>
            <a:ext cx="466077" cy="514905"/>
          </a:xfrm>
          <a:custGeom>
            <a:avLst/>
            <a:gdLst>
              <a:gd name="T0" fmla="*/ 112 w 128"/>
              <a:gd name="T1" fmla="*/ 0 h 128"/>
              <a:gd name="T2" fmla="*/ 16 w 128"/>
              <a:gd name="T3" fmla="*/ 0 h 128"/>
              <a:gd name="T4" fmla="*/ 0 w 128"/>
              <a:gd name="T5" fmla="*/ 16 h 128"/>
              <a:gd name="T6" fmla="*/ 0 w 128"/>
              <a:gd name="T7" fmla="*/ 112 h 128"/>
              <a:gd name="T8" fmla="*/ 16 w 128"/>
              <a:gd name="T9" fmla="*/ 128 h 128"/>
              <a:gd name="T10" fmla="*/ 112 w 128"/>
              <a:gd name="T11" fmla="*/ 128 h 128"/>
              <a:gd name="T12" fmla="*/ 128 w 128"/>
              <a:gd name="T13" fmla="*/ 112 h 128"/>
              <a:gd name="T14" fmla="*/ 128 w 128"/>
              <a:gd name="T15" fmla="*/ 16 h 128"/>
              <a:gd name="T16" fmla="*/ 112 w 128"/>
              <a:gd name="T17" fmla="*/ 0 h 128"/>
              <a:gd name="T18" fmla="*/ 60 w 128"/>
              <a:gd name="T19" fmla="*/ 108 h 128"/>
              <a:gd name="T20" fmla="*/ 56 w 128"/>
              <a:gd name="T21" fmla="*/ 112 h 128"/>
              <a:gd name="T22" fmla="*/ 52 w 128"/>
              <a:gd name="T23" fmla="*/ 108 h 128"/>
              <a:gd name="T24" fmla="*/ 52 w 128"/>
              <a:gd name="T25" fmla="*/ 82 h 128"/>
              <a:gd name="T26" fmla="*/ 25 w 128"/>
              <a:gd name="T27" fmla="*/ 109 h 128"/>
              <a:gd name="T28" fmla="*/ 19 w 128"/>
              <a:gd name="T29" fmla="*/ 103 h 128"/>
              <a:gd name="T30" fmla="*/ 47 w 128"/>
              <a:gd name="T31" fmla="*/ 76 h 128"/>
              <a:gd name="T32" fmla="*/ 20 w 128"/>
              <a:gd name="T33" fmla="*/ 76 h 128"/>
              <a:gd name="T34" fmla="*/ 16 w 128"/>
              <a:gd name="T35" fmla="*/ 72 h 128"/>
              <a:gd name="T36" fmla="*/ 20 w 128"/>
              <a:gd name="T37" fmla="*/ 68 h 128"/>
              <a:gd name="T38" fmla="*/ 56 w 128"/>
              <a:gd name="T39" fmla="*/ 68 h 128"/>
              <a:gd name="T40" fmla="*/ 59 w 128"/>
              <a:gd name="T41" fmla="*/ 69 h 128"/>
              <a:gd name="T42" fmla="*/ 60 w 128"/>
              <a:gd name="T43" fmla="*/ 72 h 128"/>
              <a:gd name="T44" fmla="*/ 60 w 128"/>
              <a:gd name="T45" fmla="*/ 108 h 128"/>
              <a:gd name="T46" fmla="*/ 108 w 128"/>
              <a:gd name="T47" fmla="*/ 60 h 128"/>
              <a:gd name="T48" fmla="*/ 72 w 128"/>
              <a:gd name="T49" fmla="*/ 60 h 128"/>
              <a:gd name="T50" fmla="*/ 69 w 128"/>
              <a:gd name="T51" fmla="*/ 59 h 128"/>
              <a:gd name="T52" fmla="*/ 68 w 128"/>
              <a:gd name="T53" fmla="*/ 56 h 128"/>
              <a:gd name="T54" fmla="*/ 68 w 128"/>
              <a:gd name="T55" fmla="*/ 20 h 128"/>
              <a:gd name="T56" fmla="*/ 72 w 128"/>
              <a:gd name="T57" fmla="*/ 16 h 128"/>
              <a:gd name="T58" fmla="*/ 76 w 128"/>
              <a:gd name="T59" fmla="*/ 20 h 128"/>
              <a:gd name="T60" fmla="*/ 76 w 128"/>
              <a:gd name="T61" fmla="*/ 46 h 128"/>
              <a:gd name="T62" fmla="*/ 103 w 128"/>
              <a:gd name="T63" fmla="*/ 19 h 128"/>
              <a:gd name="T64" fmla="*/ 109 w 128"/>
              <a:gd name="T65" fmla="*/ 25 h 128"/>
              <a:gd name="T66" fmla="*/ 81 w 128"/>
              <a:gd name="T67" fmla="*/ 52 h 128"/>
              <a:gd name="T68" fmla="*/ 108 w 128"/>
              <a:gd name="T69" fmla="*/ 52 h 128"/>
              <a:gd name="T70" fmla="*/ 112 w 128"/>
              <a:gd name="T71" fmla="*/ 56 h 128"/>
              <a:gd name="T72" fmla="*/ 108 w 128"/>
              <a:gd name="T73" fmla="*/ 6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12" y="0"/>
                </a:moveTo>
                <a:cubicBezTo>
                  <a:pt x="16" y="0"/>
                  <a:pt x="16" y="0"/>
                  <a:pt x="16" y="0"/>
                </a:cubicBezTo>
                <a:cubicBezTo>
                  <a:pt x="7" y="0"/>
                  <a:pt x="0" y="7"/>
                  <a:pt x="0" y="16"/>
                </a:cubicBezTo>
                <a:cubicBezTo>
                  <a:pt x="0" y="112"/>
                  <a:pt x="0" y="112"/>
                  <a:pt x="0" y="112"/>
                </a:cubicBezTo>
                <a:cubicBezTo>
                  <a:pt x="0" y="121"/>
                  <a:pt x="7" y="128"/>
                  <a:pt x="16" y="128"/>
                </a:cubicBezTo>
                <a:cubicBezTo>
                  <a:pt x="112" y="128"/>
                  <a:pt x="112" y="128"/>
                  <a:pt x="112" y="128"/>
                </a:cubicBezTo>
                <a:cubicBezTo>
                  <a:pt x="121" y="128"/>
                  <a:pt x="128" y="121"/>
                  <a:pt x="128" y="112"/>
                </a:cubicBezTo>
                <a:cubicBezTo>
                  <a:pt x="128" y="16"/>
                  <a:pt x="128" y="16"/>
                  <a:pt x="128" y="16"/>
                </a:cubicBezTo>
                <a:cubicBezTo>
                  <a:pt x="128" y="7"/>
                  <a:pt x="121" y="0"/>
                  <a:pt x="112" y="0"/>
                </a:cubicBezTo>
                <a:close/>
                <a:moveTo>
                  <a:pt x="60" y="108"/>
                </a:moveTo>
                <a:cubicBezTo>
                  <a:pt x="60" y="110"/>
                  <a:pt x="58" y="112"/>
                  <a:pt x="56" y="112"/>
                </a:cubicBezTo>
                <a:cubicBezTo>
                  <a:pt x="54" y="112"/>
                  <a:pt x="52" y="110"/>
                  <a:pt x="52" y="108"/>
                </a:cubicBezTo>
                <a:cubicBezTo>
                  <a:pt x="52" y="82"/>
                  <a:pt x="52" y="82"/>
                  <a:pt x="52" y="82"/>
                </a:cubicBezTo>
                <a:cubicBezTo>
                  <a:pt x="25" y="109"/>
                  <a:pt x="25" y="109"/>
                  <a:pt x="25" y="109"/>
                </a:cubicBezTo>
                <a:cubicBezTo>
                  <a:pt x="19" y="103"/>
                  <a:pt x="19" y="103"/>
                  <a:pt x="19" y="103"/>
                </a:cubicBezTo>
                <a:cubicBezTo>
                  <a:pt x="47" y="76"/>
                  <a:pt x="47" y="76"/>
                  <a:pt x="47" y="76"/>
                </a:cubicBezTo>
                <a:cubicBezTo>
                  <a:pt x="20" y="76"/>
                  <a:pt x="20" y="76"/>
                  <a:pt x="20" y="76"/>
                </a:cubicBezTo>
                <a:cubicBezTo>
                  <a:pt x="18" y="76"/>
                  <a:pt x="16" y="74"/>
                  <a:pt x="16" y="72"/>
                </a:cubicBezTo>
                <a:cubicBezTo>
                  <a:pt x="16" y="70"/>
                  <a:pt x="18" y="68"/>
                  <a:pt x="20" y="68"/>
                </a:cubicBezTo>
                <a:cubicBezTo>
                  <a:pt x="56" y="68"/>
                  <a:pt x="56" y="68"/>
                  <a:pt x="56" y="68"/>
                </a:cubicBezTo>
                <a:cubicBezTo>
                  <a:pt x="57" y="68"/>
                  <a:pt x="58" y="68"/>
                  <a:pt x="59" y="69"/>
                </a:cubicBezTo>
                <a:cubicBezTo>
                  <a:pt x="60" y="70"/>
                  <a:pt x="60" y="71"/>
                  <a:pt x="60" y="72"/>
                </a:cubicBezTo>
                <a:lnTo>
                  <a:pt x="60" y="108"/>
                </a:lnTo>
                <a:close/>
                <a:moveTo>
                  <a:pt x="108" y="60"/>
                </a:moveTo>
                <a:cubicBezTo>
                  <a:pt x="72" y="60"/>
                  <a:pt x="72" y="60"/>
                  <a:pt x="72" y="60"/>
                </a:cubicBezTo>
                <a:cubicBezTo>
                  <a:pt x="71" y="60"/>
                  <a:pt x="70" y="60"/>
                  <a:pt x="69" y="59"/>
                </a:cubicBezTo>
                <a:cubicBezTo>
                  <a:pt x="68" y="58"/>
                  <a:pt x="68" y="57"/>
                  <a:pt x="68" y="56"/>
                </a:cubicBezTo>
                <a:cubicBezTo>
                  <a:pt x="68" y="20"/>
                  <a:pt x="68" y="20"/>
                  <a:pt x="68" y="20"/>
                </a:cubicBezTo>
                <a:cubicBezTo>
                  <a:pt x="68" y="18"/>
                  <a:pt x="70" y="16"/>
                  <a:pt x="72" y="16"/>
                </a:cubicBezTo>
                <a:cubicBezTo>
                  <a:pt x="74" y="16"/>
                  <a:pt x="76" y="18"/>
                  <a:pt x="76" y="20"/>
                </a:cubicBezTo>
                <a:cubicBezTo>
                  <a:pt x="76" y="46"/>
                  <a:pt x="76" y="46"/>
                  <a:pt x="76" y="46"/>
                </a:cubicBezTo>
                <a:cubicBezTo>
                  <a:pt x="103" y="19"/>
                  <a:pt x="103" y="19"/>
                  <a:pt x="103" y="19"/>
                </a:cubicBezTo>
                <a:cubicBezTo>
                  <a:pt x="109" y="25"/>
                  <a:pt x="109" y="25"/>
                  <a:pt x="109" y="25"/>
                </a:cubicBezTo>
                <a:cubicBezTo>
                  <a:pt x="81" y="52"/>
                  <a:pt x="81" y="52"/>
                  <a:pt x="81" y="52"/>
                </a:cubicBezTo>
                <a:cubicBezTo>
                  <a:pt x="108" y="52"/>
                  <a:pt x="108" y="52"/>
                  <a:pt x="108" y="52"/>
                </a:cubicBezTo>
                <a:cubicBezTo>
                  <a:pt x="110" y="52"/>
                  <a:pt x="112" y="54"/>
                  <a:pt x="112" y="56"/>
                </a:cubicBezTo>
                <a:cubicBezTo>
                  <a:pt x="112" y="58"/>
                  <a:pt x="110" y="60"/>
                  <a:pt x="108" y="60"/>
                </a:cubicBezTo>
                <a:close/>
              </a:path>
            </a:pathLst>
          </a:custGeom>
          <a:solidFill>
            <a:srgbClr val="054662"/>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 name="矩形 24"/>
          <p:cNvSpPr/>
          <p:nvPr/>
        </p:nvSpPr>
        <p:spPr>
          <a:xfrm>
            <a:off x="9099611" y="3734729"/>
            <a:ext cx="2947388" cy="787523"/>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建议旅客前往印度西部、南部、北部品尝美食。</a:t>
            </a:r>
          </a:p>
        </p:txBody>
      </p:sp>
      <p:sp>
        <p:nvSpPr>
          <p:cNvPr id="27" name="Freeform 66"/>
          <p:cNvSpPr>
            <a:spLocks noEditPoints="1"/>
          </p:cNvSpPr>
          <p:nvPr/>
        </p:nvSpPr>
        <p:spPr bwMode="auto">
          <a:xfrm>
            <a:off x="10209675" y="4648497"/>
            <a:ext cx="501868" cy="606911"/>
          </a:xfrm>
          <a:custGeom>
            <a:avLst/>
            <a:gdLst>
              <a:gd name="T0" fmla="*/ 72 w 104"/>
              <a:gd name="T1" fmla="*/ 0 h 128"/>
              <a:gd name="T2" fmla="*/ 16 w 104"/>
              <a:gd name="T3" fmla="*/ 0 h 128"/>
              <a:gd name="T4" fmla="*/ 0 w 104"/>
              <a:gd name="T5" fmla="*/ 16 h 128"/>
              <a:gd name="T6" fmla="*/ 0 w 104"/>
              <a:gd name="T7" fmla="*/ 112 h 128"/>
              <a:gd name="T8" fmla="*/ 16 w 104"/>
              <a:gd name="T9" fmla="*/ 128 h 128"/>
              <a:gd name="T10" fmla="*/ 88 w 104"/>
              <a:gd name="T11" fmla="*/ 128 h 128"/>
              <a:gd name="T12" fmla="*/ 104 w 104"/>
              <a:gd name="T13" fmla="*/ 112 h 128"/>
              <a:gd name="T14" fmla="*/ 104 w 104"/>
              <a:gd name="T15" fmla="*/ 32 h 128"/>
              <a:gd name="T16" fmla="*/ 72 w 104"/>
              <a:gd name="T17" fmla="*/ 0 h 128"/>
              <a:gd name="T18" fmla="*/ 76 w 104"/>
              <a:gd name="T19" fmla="*/ 96 h 128"/>
              <a:gd name="T20" fmla="*/ 28 w 104"/>
              <a:gd name="T21" fmla="*/ 96 h 128"/>
              <a:gd name="T22" fmla="*/ 24 w 104"/>
              <a:gd name="T23" fmla="*/ 92 h 128"/>
              <a:gd name="T24" fmla="*/ 28 w 104"/>
              <a:gd name="T25" fmla="*/ 88 h 128"/>
              <a:gd name="T26" fmla="*/ 76 w 104"/>
              <a:gd name="T27" fmla="*/ 88 h 128"/>
              <a:gd name="T28" fmla="*/ 80 w 104"/>
              <a:gd name="T29" fmla="*/ 92 h 128"/>
              <a:gd name="T30" fmla="*/ 76 w 104"/>
              <a:gd name="T31" fmla="*/ 96 h 128"/>
              <a:gd name="T32" fmla="*/ 76 w 104"/>
              <a:gd name="T33" fmla="*/ 72 h 128"/>
              <a:gd name="T34" fmla="*/ 28 w 104"/>
              <a:gd name="T35" fmla="*/ 72 h 128"/>
              <a:gd name="T36" fmla="*/ 24 w 104"/>
              <a:gd name="T37" fmla="*/ 68 h 128"/>
              <a:gd name="T38" fmla="*/ 28 w 104"/>
              <a:gd name="T39" fmla="*/ 64 h 128"/>
              <a:gd name="T40" fmla="*/ 76 w 104"/>
              <a:gd name="T41" fmla="*/ 64 h 128"/>
              <a:gd name="T42" fmla="*/ 80 w 104"/>
              <a:gd name="T43" fmla="*/ 68 h 128"/>
              <a:gd name="T44" fmla="*/ 76 w 104"/>
              <a:gd name="T45" fmla="*/ 72 h 128"/>
              <a:gd name="T46" fmla="*/ 80 w 104"/>
              <a:gd name="T47" fmla="*/ 32 h 128"/>
              <a:gd name="T48" fmla="*/ 72 w 104"/>
              <a:gd name="T49" fmla="*/ 24 h 128"/>
              <a:gd name="T50" fmla="*/ 72 w 104"/>
              <a:gd name="T51" fmla="*/ 8 h 128"/>
              <a:gd name="T52" fmla="*/ 96 w 104"/>
              <a:gd name="T53" fmla="*/ 32 h 128"/>
              <a:gd name="T54" fmla="*/ 80 w 104"/>
              <a:gd name="T55"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28">
                <a:moveTo>
                  <a:pt x="72" y="0"/>
                </a:moveTo>
                <a:cubicBezTo>
                  <a:pt x="71" y="0"/>
                  <a:pt x="16" y="0"/>
                  <a:pt x="16" y="0"/>
                </a:cubicBezTo>
                <a:cubicBezTo>
                  <a:pt x="7" y="0"/>
                  <a:pt x="0" y="7"/>
                  <a:pt x="0" y="16"/>
                </a:cubicBezTo>
                <a:cubicBezTo>
                  <a:pt x="0" y="112"/>
                  <a:pt x="0" y="112"/>
                  <a:pt x="0" y="112"/>
                </a:cubicBezTo>
                <a:cubicBezTo>
                  <a:pt x="0" y="121"/>
                  <a:pt x="7" y="128"/>
                  <a:pt x="16" y="128"/>
                </a:cubicBezTo>
                <a:cubicBezTo>
                  <a:pt x="88" y="128"/>
                  <a:pt x="88" y="128"/>
                  <a:pt x="88" y="128"/>
                </a:cubicBezTo>
                <a:cubicBezTo>
                  <a:pt x="97" y="128"/>
                  <a:pt x="104" y="121"/>
                  <a:pt x="104" y="112"/>
                </a:cubicBezTo>
                <a:cubicBezTo>
                  <a:pt x="104" y="32"/>
                  <a:pt x="104" y="32"/>
                  <a:pt x="104" y="32"/>
                </a:cubicBezTo>
                <a:lnTo>
                  <a:pt x="72" y="0"/>
                </a:lnTo>
                <a:close/>
                <a:moveTo>
                  <a:pt x="76" y="96"/>
                </a:moveTo>
                <a:cubicBezTo>
                  <a:pt x="28" y="96"/>
                  <a:pt x="28" y="96"/>
                  <a:pt x="28" y="96"/>
                </a:cubicBezTo>
                <a:cubicBezTo>
                  <a:pt x="26" y="96"/>
                  <a:pt x="24" y="94"/>
                  <a:pt x="24" y="92"/>
                </a:cubicBezTo>
                <a:cubicBezTo>
                  <a:pt x="24" y="90"/>
                  <a:pt x="26" y="88"/>
                  <a:pt x="28" y="88"/>
                </a:cubicBezTo>
                <a:cubicBezTo>
                  <a:pt x="76" y="88"/>
                  <a:pt x="76" y="88"/>
                  <a:pt x="76" y="88"/>
                </a:cubicBezTo>
                <a:cubicBezTo>
                  <a:pt x="78" y="88"/>
                  <a:pt x="80" y="90"/>
                  <a:pt x="80" y="92"/>
                </a:cubicBezTo>
                <a:cubicBezTo>
                  <a:pt x="80" y="94"/>
                  <a:pt x="78" y="96"/>
                  <a:pt x="76" y="96"/>
                </a:cubicBezTo>
                <a:close/>
                <a:moveTo>
                  <a:pt x="76" y="72"/>
                </a:moveTo>
                <a:cubicBezTo>
                  <a:pt x="28" y="72"/>
                  <a:pt x="28" y="72"/>
                  <a:pt x="28" y="72"/>
                </a:cubicBezTo>
                <a:cubicBezTo>
                  <a:pt x="26" y="72"/>
                  <a:pt x="24" y="70"/>
                  <a:pt x="24" y="68"/>
                </a:cubicBezTo>
                <a:cubicBezTo>
                  <a:pt x="24" y="66"/>
                  <a:pt x="26" y="64"/>
                  <a:pt x="28" y="64"/>
                </a:cubicBezTo>
                <a:cubicBezTo>
                  <a:pt x="76" y="64"/>
                  <a:pt x="76" y="64"/>
                  <a:pt x="76" y="64"/>
                </a:cubicBezTo>
                <a:cubicBezTo>
                  <a:pt x="78" y="64"/>
                  <a:pt x="80" y="66"/>
                  <a:pt x="80" y="68"/>
                </a:cubicBezTo>
                <a:cubicBezTo>
                  <a:pt x="80" y="70"/>
                  <a:pt x="78" y="72"/>
                  <a:pt x="76" y="72"/>
                </a:cubicBezTo>
                <a:close/>
                <a:moveTo>
                  <a:pt x="80" y="32"/>
                </a:moveTo>
                <a:cubicBezTo>
                  <a:pt x="76" y="32"/>
                  <a:pt x="72" y="28"/>
                  <a:pt x="72" y="24"/>
                </a:cubicBezTo>
                <a:cubicBezTo>
                  <a:pt x="72" y="24"/>
                  <a:pt x="72" y="18"/>
                  <a:pt x="72" y="8"/>
                </a:cubicBezTo>
                <a:cubicBezTo>
                  <a:pt x="96" y="32"/>
                  <a:pt x="96" y="32"/>
                  <a:pt x="96" y="32"/>
                </a:cubicBezTo>
                <a:lnTo>
                  <a:pt x="80" y="32"/>
                </a:ln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8171" y="1680914"/>
            <a:ext cx="7724929" cy="2491018"/>
          </a:xfrm>
          <a:prstGeom prst="rect">
            <a:avLst/>
          </a:prstGeom>
        </p:spPr>
      </p:pic>
      <p:sp>
        <p:nvSpPr>
          <p:cNvPr id="7" name="文本框 6">
            <a:extLst>
              <a:ext uri="{FF2B5EF4-FFF2-40B4-BE49-F238E27FC236}">
                <a16:creationId xmlns:a16="http://schemas.microsoft.com/office/drawing/2014/main" id="{5B5E662E-ECAF-3202-3F28-09AD5F671280}"/>
              </a:ext>
            </a:extLst>
          </p:cNvPr>
          <p:cNvSpPr txBox="1"/>
          <p:nvPr/>
        </p:nvSpPr>
        <p:spPr>
          <a:xfrm>
            <a:off x="568171" y="1099640"/>
            <a:ext cx="3240258" cy="461665"/>
          </a:xfrm>
          <a:prstGeom prst="rect">
            <a:avLst/>
          </a:prstGeom>
          <a:noFill/>
        </p:spPr>
        <p:txBody>
          <a:bodyPr wrap="square" rtlCol="0">
            <a:spAutoFit/>
          </a:bodyPr>
          <a:lstStyle/>
          <a:p>
            <a:r>
              <a:rPr lang="zh-CN" altLang="en-US" sz="2400" dirty="0">
                <a:solidFill>
                  <a:srgbClr val="054662"/>
                </a:solidFill>
                <a:latin typeface="微软雅黑" panose="020B0503020204020204" pitchFamily="34" charset="-122"/>
                <a:ea typeface="微软雅黑" panose="020B0503020204020204" pitchFamily="34" charset="-122"/>
              </a:rPr>
              <a:t>各地区美食数量分析</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500"/>
                                        <p:tgtEl>
                                          <p:spTgt spid="2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wipe(down)">
                                      <p:cBhvr>
                                        <p:cTn id="1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文本框 7"/>
          <p:cNvSpPr txBox="1"/>
          <p:nvPr/>
        </p:nvSpPr>
        <p:spPr>
          <a:xfrm>
            <a:off x="450229" y="445151"/>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各地区美食分析</a:t>
            </a:r>
          </a:p>
        </p:txBody>
      </p:sp>
      <p:sp>
        <p:nvSpPr>
          <p:cNvPr id="4" name="矩形 3"/>
          <p:cNvSpPr/>
          <p:nvPr/>
        </p:nvSpPr>
        <p:spPr>
          <a:xfrm>
            <a:off x="7537142" y="571285"/>
            <a:ext cx="4280887" cy="3069968"/>
          </a:xfrm>
          <a:prstGeom prst="rect">
            <a:avLst/>
          </a:prstGeom>
          <a:solidFill>
            <a:srgbClr val="054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 name="矩形 9"/>
          <p:cNvSpPr/>
          <p:nvPr/>
        </p:nvSpPr>
        <p:spPr>
          <a:xfrm>
            <a:off x="7740966" y="706761"/>
            <a:ext cx="4077062" cy="2634183"/>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总体上就能看出素食与非素食类型表现出明显数量差距。所以大多数地区也都是素食类型多于非素食类型，而只有地区</a:t>
            </a:r>
            <a:r>
              <a:rPr kumimoji="0" lang="en-US" altLang="zh-CN" sz="16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North East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非素食类型美食要比素食类型多。原因在于该地区是印度各地区素食类型美食最多的。</a:t>
            </a:r>
            <a:r>
              <a:rPr kumimoji="0" lang="en-US" altLang="zh-CN" sz="16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 </a:t>
            </a:r>
            <a:endParaRPr kumimoji="0" lang="zh-CN" altLang="en-US" sz="16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13" name="矩形 12"/>
          <p:cNvSpPr/>
          <p:nvPr/>
        </p:nvSpPr>
        <p:spPr>
          <a:xfrm>
            <a:off x="6851402" y="4035185"/>
            <a:ext cx="3419994" cy="787523"/>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若旅客想品尝非素食类美食，可选择印度North、East地区。</a:t>
            </a:r>
          </a:p>
        </p:txBody>
      </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262" y="1749531"/>
            <a:ext cx="6462320" cy="3069968"/>
          </a:xfrm>
          <a:prstGeom prst="rect">
            <a:avLst/>
          </a:prstGeom>
        </p:spPr>
      </p:pic>
      <p:sp>
        <p:nvSpPr>
          <p:cNvPr id="15" name="箭头: 下弧形 14"/>
          <p:cNvSpPr/>
          <p:nvPr/>
        </p:nvSpPr>
        <p:spPr>
          <a:xfrm>
            <a:off x="4520305" y="5009950"/>
            <a:ext cx="3346704" cy="1469789"/>
          </a:xfrm>
          <a:prstGeom prst="curvedUpArrow">
            <a:avLst/>
          </a:prstGeom>
          <a:solidFill>
            <a:srgbClr val="0546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 name="矩形 4"/>
          <p:cNvSpPr/>
          <p:nvPr>
            <p:custDataLst>
              <p:tags r:id="rId1"/>
            </p:custDataLst>
          </p:nvPr>
        </p:nvSpPr>
        <p:spPr>
          <a:xfrm>
            <a:off x="450229" y="5073480"/>
            <a:ext cx="3420016" cy="1784520"/>
          </a:xfrm>
          <a:prstGeom prst="rect">
            <a:avLst/>
          </a:prstGeom>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srgbClr val="002060"/>
              </a:solidFill>
              <a:effectLst/>
              <a:uLnTx/>
              <a:uFillTx/>
              <a:latin typeface="Calibri"/>
              <a:ea typeface="宋体" panose="02010600030101010101" pitchFamily="2" charset="-122"/>
              <a:cs typeface="+mn-cs"/>
            </a:endParaRPr>
          </a:p>
        </p:txBody>
      </p:sp>
      <p:sp>
        <p:nvSpPr>
          <p:cNvPr id="17" name="矩形 16"/>
          <p:cNvSpPr/>
          <p:nvPr>
            <p:custDataLst>
              <p:tags r:id="rId2"/>
            </p:custDataLst>
          </p:nvPr>
        </p:nvSpPr>
        <p:spPr>
          <a:xfrm>
            <a:off x="645168" y="4801413"/>
            <a:ext cx="3550107" cy="1523621"/>
          </a:xfrm>
          <a:prstGeom prst="rect">
            <a:avLst/>
          </a:prstGeom>
          <a:solidFill>
            <a:schemeClr val="bg1"/>
          </a:solidFill>
          <a:ln>
            <a:solidFill>
              <a:schemeClr val="bg1">
                <a:lumMod val="95000"/>
              </a:schemeClr>
            </a:solidFill>
          </a:ln>
          <a:effectLst>
            <a:outerShdw blurRad="635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共同点：</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sym typeface="+mn-ea"/>
              </a:rPr>
              <a:t>大部分地区均有素食与非素食物的菜肴，除掉中心地区只有素食，没有非素食。</a:t>
            </a:r>
            <a:endPar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A034A0ED-0FDE-670D-589D-D0345910A31A}"/>
              </a:ext>
            </a:extLst>
          </p:cNvPr>
          <p:cNvSpPr txBox="1"/>
          <p:nvPr/>
        </p:nvSpPr>
        <p:spPr>
          <a:xfrm>
            <a:off x="514904" y="1130879"/>
            <a:ext cx="3550107" cy="461665"/>
          </a:xfrm>
          <a:prstGeom prst="rect">
            <a:avLst/>
          </a:prstGeom>
          <a:noFill/>
        </p:spPr>
        <p:txBody>
          <a:bodyPr wrap="square" rtlCol="0">
            <a:spAutoFit/>
          </a:bodyPr>
          <a:lstStyle/>
          <a:p>
            <a:r>
              <a:rPr lang="zh-CN" altLang="en-US" sz="2400" dirty="0">
                <a:solidFill>
                  <a:srgbClr val="054662"/>
                </a:solidFill>
                <a:latin typeface="微软雅黑" panose="020B0503020204020204" pitchFamily="34" charset="-122"/>
                <a:ea typeface="微软雅黑" panose="020B0503020204020204" pitchFamily="34" charset="-122"/>
              </a:rPr>
              <a:t>各地区饮食类型美食数</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down)">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450228" y="450957"/>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各地区美食分析</a:t>
            </a:r>
          </a:p>
        </p:txBody>
      </p:sp>
      <p:sp>
        <p:nvSpPr>
          <p:cNvPr id="4" name="矩形 3"/>
          <p:cNvSpPr/>
          <p:nvPr/>
        </p:nvSpPr>
        <p:spPr>
          <a:xfrm>
            <a:off x="450228" y="1660124"/>
            <a:ext cx="4556777" cy="3107185"/>
          </a:xfrm>
          <a:prstGeom prst="rect">
            <a:avLst/>
          </a:prstGeom>
          <a:solidFill>
            <a:srgbClr val="054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对于甜点类型，印度</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West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地区美食最多，其次是</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East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地区，再者是</a:t>
            </a:r>
            <a:r>
              <a:rPr kumimoji="0" lang="en-US" altLang="zh-CN" sz="1600" b="0" i="0" u="none" strike="noStrike" kern="1200" cap="none" spc="0" normalizeH="0" baseline="0" noProof="0" dirty="0" err="1">
                <a:ln>
                  <a:noFill/>
                </a:ln>
                <a:solidFill>
                  <a:prstClr val="white"/>
                </a:solidFill>
                <a:effectLst/>
                <a:uLnTx/>
                <a:uFillTx/>
                <a:latin typeface="微软雅黑" panose="020B0503020204020204" pitchFamily="34" charset="-122"/>
                <a:ea typeface="微软雅黑" panose="020B0503020204020204" pitchFamily="34" charset="-122"/>
              </a:rPr>
              <a:t>Southt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地区。这三个地区的甜点类型美食与其他地区表现明显差距。</a:t>
            </a:r>
            <a:endPar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对于主菜类型，印度</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North</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err="1">
                <a:ln>
                  <a:noFill/>
                </a:ln>
                <a:solidFill>
                  <a:prstClr val="white"/>
                </a:solidFill>
                <a:effectLst/>
                <a:uLnTx/>
                <a:uFillTx/>
                <a:latin typeface="微软雅黑" panose="020B0503020204020204" pitchFamily="34" charset="-122"/>
                <a:ea typeface="微软雅黑" panose="020B0503020204020204" pitchFamily="34" charset="-122"/>
              </a:rPr>
              <a:t>Sourth</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West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美食较多，美食数一次是</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37</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31</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28</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endPar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对于零食类型，印度</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West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地区有</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23</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种美食，其他地区该类型美食数都较少。</a:t>
            </a:r>
            <a:endPar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对于开胃菜类型，只有印度</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North</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地区有</a:t>
            </a: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endParaRPr kumimoji="0" lang="en-US" altLang="zh-CN"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10" name="矩形 9"/>
          <p:cNvSpPr/>
          <p:nvPr/>
        </p:nvSpPr>
        <p:spPr>
          <a:xfrm>
            <a:off x="7651863" y="2067051"/>
            <a:ext cx="4077062" cy="116955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总体上就能看出素食与非素食类型表现出明显数量差距。所以大多数地区也都是素食类型多余非素食类型，而只有地区</a:t>
            </a:r>
            <a:r>
              <a:rPr kumimoji="0" lang="en-US" altLang="zh-CN"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North East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非素食类型美食要比素食类型多。原因在于该地区是印度各地区素食类型美食最多的。</a:t>
            </a:r>
            <a:r>
              <a:rPr kumimoji="0" lang="en-US" altLang="zh-CN"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 </a:t>
            </a:r>
            <a:endPar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4511" y="1131048"/>
            <a:ext cx="6494714" cy="4068442"/>
          </a:xfrm>
          <a:prstGeom prst="rect">
            <a:avLst/>
          </a:prstGeom>
        </p:spPr>
      </p:pic>
      <p:sp>
        <p:nvSpPr>
          <p:cNvPr id="5" name="矩形 4"/>
          <p:cNvSpPr/>
          <p:nvPr/>
        </p:nvSpPr>
        <p:spPr>
          <a:xfrm>
            <a:off x="303431" y="5391701"/>
            <a:ext cx="5484810" cy="1192020"/>
          </a:xfrm>
          <a:prstGeom prst="rect">
            <a:avLst/>
          </a:prstGeom>
          <a:solidFill>
            <a:schemeClr val="bg1"/>
          </a:solidFill>
          <a:ln>
            <a:solidFill>
              <a:schemeClr val="bg1">
                <a:lumMod val="95000"/>
              </a:schemeClr>
            </a:solidFill>
          </a:ln>
          <a:effectLst>
            <a:outerShdw blurRad="635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 综上，印度</a:t>
            </a:r>
            <a:r>
              <a:rPr kumimoji="0" lang="en-US" altLang="zh-CN"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West</a:t>
            </a: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地区能满足各菜肴类型美食的提供，但是只有</a:t>
            </a:r>
            <a:r>
              <a:rPr kumimoji="0" lang="en-US" altLang="zh-CN"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North</a:t>
            </a: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地区有著名的开胃菜美食，且只有两种。</a:t>
            </a:r>
          </a:p>
        </p:txBody>
      </p:sp>
      <p:sp>
        <p:nvSpPr>
          <p:cNvPr id="9" name="箭头: 下 8"/>
          <p:cNvSpPr/>
          <p:nvPr/>
        </p:nvSpPr>
        <p:spPr>
          <a:xfrm>
            <a:off x="2304596" y="4877457"/>
            <a:ext cx="656948" cy="541538"/>
          </a:xfrm>
          <a:prstGeom prst="downArrow">
            <a:avLst/>
          </a:prstGeom>
          <a:solidFill>
            <a:srgbClr val="0546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 name="文本框 1">
            <a:extLst>
              <a:ext uri="{FF2B5EF4-FFF2-40B4-BE49-F238E27FC236}">
                <a16:creationId xmlns:a16="http://schemas.microsoft.com/office/drawing/2014/main" id="{A6733E67-641E-E018-36A3-78EDE801AC08}"/>
              </a:ext>
            </a:extLst>
          </p:cNvPr>
          <p:cNvSpPr txBox="1"/>
          <p:nvPr/>
        </p:nvSpPr>
        <p:spPr>
          <a:xfrm>
            <a:off x="521253" y="1131048"/>
            <a:ext cx="3786795" cy="461665"/>
          </a:xfrm>
          <a:prstGeom prst="rect">
            <a:avLst/>
          </a:prstGeom>
          <a:noFill/>
        </p:spPr>
        <p:txBody>
          <a:bodyPr wrap="square" rtlCol="0">
            <a:spAutoFit/>
          </a:bodyPr>
          <a:lstStyle/>
          <a:p>
            <a:r>
              <a:rPr lang="zh-CN" altLang="en-US" sz="2400" dirty="0">
                <a:solidFill>
                  <a:srgbClr val="054662"/>
                </a:solidFill>
                <a:latin typeface="微软雅黑" panose="020B0503020204020204" pitchFamily="34" charset="-122"/>
                <a:ea typeface="微软雅黑" panose="020B0503020204020204" pitchFamily="34" charset="-122"/>
              </a:rPr>
              <a:t>各地区各菜肴类型美食数</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333497" y="424895"/>
            <a:ext cx="337351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各地区美食分析</a:t>
            </a:r>
          </a:p>
        </p:txBody>
      </p:sp>
      <p:sp>
        <p:nvSpPr>
          <p:cNvPr id="10" name="矩形 9"/>
          <p:cNvSpPr/>
          <p:nvPr/>
        </p:nvSpPr>
        <p:spPr>
          <a:xfrm>
            <a:off x="7651863" y="2067051"/>
            <a:ext cx="4077062" cy="116955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总体上就能看出素食与非素食类型表现出明显数量差距。所以大多数地区也都是素食类型多余非素食类型，而只有地区</a:t>
            </a:r>
            <a:r>
              <a:rPr kumimoji="0" lang="en-US" altLang="zh-CN"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North East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非素食类型美食要比素食类型多。原因在于该地区是印度各地区素食类型美食最多的。</a:t>
            </a:r>
            <a:r>
              <a:rPr kumimoji="0" lang="en-US" altLang="zh-CN"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 </a:t>
            </a:r>
            <a:endPar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5" name="矩形 4"/>
          <p:cNvSpPr/>
          <p:nvPr/>
        </p:nvSpPr>
        <p:spPr>
          <a:xfrm>
            <a:off x="693420" y="2523490"/>
            <a:ext cx="3759835" cy="1811020"/>
          </a:xfrm>
          <a:prstGeom prst="rect">
            <a:avLst/>
          </a:prstGeom>
          <a:solidFill>
            <a:schemeClr val="bg1"/>
          </a:solidFill>
          <a:ln>
            <a:solidFill>
              <a:schemeClr val="bg1">
                <a:lumMod val="95000"/>
              </a:schemeClr>
            </a:solidFill>
          </a:ln>
          <a:effectLst>
            <a:outerShdw blurRad="635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共同点：</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①各个地区，都形成了以辣风味为为主导、甜味为辅的风味特点。</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②除了西部地区，其他地方均无酸口味的食物。</a:t>
            </a:r>
          </a:p>
        </p:txBody>
      </p:sp>
      <p:pic>
        <p:nvPicPr>
          <p:cNvPr id="11" name="图片 2"/>
          <p:cNvPicPr>
            <a:picLocks noChangeAspect="1"/>
          </p:cNvPicPr>
          <p:nvPr>
            <p:custDataLst>
              <p:tags r:id="rId1"/>
            </p:custDataLst>
          </p:nvPr>
        </p:nvPicPr>
        <p:blipFill>
          <a:blip r:embed="rId3"/>
          <a:stretch>
            <a:fillRect/>
          </a:stretch>
        </p:blipFill>
        <p:spPr>
          <a:xfrm>
            <a:off x="5109845" y="1534795"/>
            <a:ext cx="6619240" cy="4407535"/>
          </a:xfrm>
          <a:prstGeom prst="rect">
            <a:avLst/>
          </a:prstGeom>
          <a:noFill/>
          <a:ln>
            <a:noFill/>
          </a:ln>
        </p:spPr>
      </p:pic>
      <p:sp>
        <p:nvSpPr>
          <p:cNvPr id="2" name="文本框 1">
            <a:extLst>
              <a:ext uri="{FF2B5EF4-FFF2-40B4-BE49-F238E27FC236}">
                <a16:creationId xmlns:a16="http://schemas.microsoft.com/office/drawing/2014/main" id="{A26BF0FA-692F-0686-91B4-A8EDF68EF877}"/>
              </a:ext>
            </a:extLst>
          </p:cNvPr>
          <p:cNvSpPr txBox="1"/>
          <p:nvPr/>
        </p:nvSpPr>
        <p:spPr>
          <a:xfrm>
            <a:off x="450230" y="1165463"/>
            <a:ext cx="3914380" cy="461665"/>
          </a:xfrm>
          <a:prstGeom prst="rect">
            <a:avLst/>
          </a:prstGeom>
          <a:noFill/>
        </p:spPr>
        <p:txBody>
          <a:bodyPr wrap="square" rtlCol="0">
            <a:spAutoFit/>
          </a:bodyPr>
          <a:lstStyle/>
          <a:p>
            <a:r>
              <a:rPr lang="zh-CN" altLang="en-US" sz="2400" dirty="0">
                <a:solidFill>
                  <a:srgbClr val="054662"/>
                </a:solidFill>
                <a:latin typeface="微软雅黑" panose="020B0503020204020204" pitchFamily="34" charset="-122"/>
                <a:ea typeface="微软雅黑" panose="020B0503020204020204" pitchFamily="34" charset="-122"/>
              </a:rPr>
              <a:t>各地区风味特征共同点分析</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450229" y="445151"/>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各地区美食分析</a:t>
            </a:r>
          </a:p>
        </p:txBody>
      </p:sp>
      <p:sp>
        <p:nvSpPr>
          <p:cNvPr id="10" name="矩形 9"/>
          <p:cNvSpPr/>
          <p:nvPr/>
        </p:nvSpPr>
        <p:spPr>
          <a:xfrm>
            <a:off x="7651863" y="2067051"/>
            <a:ext cx="4077062" cy="116955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总体上就能看出素食与非素食类型表现出明显数量差距。所以大多数地区也都是素食类型多余非素食类型，而只有地区</a:t>
            </a:r>
            <a:r>
              <a:rPr kumimoji="0" lang="en-US" altLang="zh-CN"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North East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非素食类型美食要比素食类型多。原因在于该地区是印度各地区素食类型美食最多的。</a:t>
            </a:r>
            <a:r>
              <a:rPr kumimoji="0" lang="en-US" altLang="zh-CN"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 </a:t>
            </a:r>
            <a:endPar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7645" y="364556"/>
            <a:ext cx="7536180" cy="4574540"/>
          </a:xfrm>
          <a:prstGeom prst="rect">
            <a:avLst/>
          </a:prstGeom>
        </p:spPr>
      </p:pic>
      <p:sp>
        <p:nvSpPr>
          <p:cNvPr id="11" name="卷形: 垂直 10"/>
          <p:cNvSpPr/>
          <p:nvPr/>
        </p:nvSpPr>
        <p:spPr>
          <a:xfrm>
            <a:off x="67440" y="1694475"/>
            <a:ext cx="4704881" cy="4303062"/>
          </a:xfrm>
          <a:prstGeom prst="verticalScroll">
            <a:avLst/>
          </a:prstGeom>
          <a:solidFill>
            <a:srgbClr val="0546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对于辣风味，印度地区</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West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North</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err="1">
                <a:ln>
                  <a:noFill/>
                </a:ln>
                <a:solidFill>
                  <a:prstClr val="white"/>
                </a:solidFill>
                <a:effectLst/>
                <a:uLnTx/>
                <a:uFillTx/>
                <a:latin typeface="微软雅黑" panose="020B0503020204020204" pitchFamily="34" charset="-122"/>
                <a:ea typeface="微软雅黑" panose="020B0503020204020204" pitchFamily="34" charset="-122"/>
              </a:rPr>
              <a:t>Sourth</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的美食数都很多，爱吃辣的旅客可以倾向这三个地区。</a:t>
            </a:r>
            <a:endPar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对于甜风味，则印度地区</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West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East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South</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美食数较多。</a:t>
            </a:r>
            <a:endPar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对于苦风味，只有印度</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West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North</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地区有此风味，其他地区美食数都为</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0</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endPar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对于酸风味，只有印度</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West</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地区才一，且仅有一种。</a:t>
            </a:r>
            <a:endPar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14" name="矩形: 圆角 13"/>
          <p:cNvSpPr/>
          <p:nvPr/>
        </p:nvSpPr>
        <p:spPr>
          <a:xfrm>
            <a:off x="4989533" y="5174000"/>
            <a:ext cx="5051112" cy="1282065"/>
          </a:xfrm>
          <a:prstGeom prst="roundRect">
            <a:avLst/>
          </a:prstGeom>
          <a:solidFill>
            <a:schemeClr val="bg1"/>
          </a:solidFill>
          <a:ln>
            <a:solidFill>
              <a:schemeClr val="bg1">
                <a:lumMod val="95000"/>
              </a:schemeClr>
            </a:solidFill>
          </a:ln>
          <a:effectLst>
            <a:outerShdw blurRad="635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altLang="zh-CN" sz="1600" dirty="0">
                <a:solidFill>
                  <a:schemeClr val="tx1"/>
                </a:solidFill>
                <a:latin typeface="微软雅黑" panose="020B0503020204020204" pitchFamily="34" charset="-122"/>
                <a:ea typeface="微软雅黑" panose="020B0503020204020204" pitchFamily="34" charset="-122"/>
                <a:sym typeface="+mn-ea"/>
              </a:rPr>
              <a:t>     </a:t>
            </a: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sym typeface="+mn-ea"/>
              </a:rPr>
              <a:t>喜好苦、酸风味旅客可以针对性的前往印度West、North地区品尝这少有的风味美食。West地区能满足各风味的美食需求。</a:t>
            </a:r>
          </a:p>
        </p:txBody>
      </p:sp>
      <p:sp>
        <p:nvSpPr>
          <p:cNvPr id="2" name="文本框 1">
            <a:extLst>
              <a:ext uri="{FF2B5EF4-FFF2-40B4-BE49-F238E27FC236}">
                <a16:creationId xmlns:a16="http://schemas.microsoft.com/office/drawing/2014/main" id="{11BFB420-B0DF-A7A1-6854-7963742CB899}"/>
              </a:ext>
            </a:extLst>
          </p:cNvPr>
          <p:cNvSpPr txBox="1"/>
          <p:nvPr/>
        </p:nvSpPr>
        <p:spPr>
          <a:xfrm>
            <a:off x="606642" y="1146757"/>
            <a:ext cx="3586579" cy="461665"/>
          </a:xfrm>
          <a:prstGeom prst="rect">
            <a:avLst/>
          </a:prstGeom>
          <a:noFill/>
        </p:spPr>
        <p:txBody>
          <a:bodyPr wrap="square" rtlCol="0">
            <a:spAutoFit/>
          </a:bodyPr>
          <a:lstStyle/>
          <a:p>
            <a:r>
              <a:rPr lang="zh-CN" altLang="en-US" sz="2400" dirty="0">
                <a:solidFill>
                  <a:srgbClr val="054662"/>
                </a:solidFill>
                <a:latin typeface="微软雅黑" panose="020B0503020204020204" pitchFamily="34" charset="-122"/>
                <a:ea typeface="微软雅黑" panose="020B0503020204020204" pitchFamily="34" charset="-122"/>
              </a:rPr>
              <a:t>各地区各风味类型美食数</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54662"/>
        </a:solidFill>
        <a:effectLst/>
      </p:bgPr>
    </p:bg>
    <p:spTree>
      <p:nvGrpSpPr>
        <p:cNvPr id="1" name=""/>
        <p:cNvGrpSpPr/>
        <p:nvPr/>
      </p:nvGrpSpPr>
      <p:grpSpPr>
        <a:xfrm>
          <a:off x="0" y="0"/>
          <a:ext cx="0" cy="0"/>
          <a:chOff x="0" y="0"/>
          <a:chExt cx="0" cy="0"/>
        </a:xfrm>
      </p:grpSpPr>
      <p:pic>
        <p:nvPicPr>
          <p:cNvPr id="44" name="图片 43"/>
          <p:cNvPicPr>
            <a:picLocks noChangeAspect="1"/>
          </p:cNvPicPr>
          <p:nvPr/>
        </p:nvPicPr>
        <p:blipFill>
          <a:blip r:embed="rId2" cstate="print">
            <a:extLst>
              <a:ext uri="{28A0092B-C50C-407E-A947-70E740481C1C}">
                <a14:useLocalDpi xmlns:a14="http://schemas.microsoft.com/office/drawing/2010/main" val="0"/>
              </a:ext>
            </a:extLst>
          </a:blip>
          <a:srcRect l="1264" t="15729" r="33309" b="19392"/>
          <a:stretch>
            <a:fillRect/>
          </a:stretch>
        </p:blipFill>
        <p:spPr>
          <a:xfrm>
            <a:off x="914400" y="718457"/>
            <a:ext cx="3713584" cy="5523723"/>
          </a:xfrm>
          <a:custGeom>
            <a:avLst/>
            <a:gdLst>
              <a:gd name="connsiteX0" fmla="*/ 0 w 3713584"/>
              <a:gd name="connsiteY0" fmla="*/ 0 h 5523723"/>
              <a:gd name="connsiteX1" fmla="*/ 3713584 w 3713584"/>
              <a:gd name="connsiteY1" fmla="*/ 0 h 5523723"/>
              <a:gd name="connsiteX2" fmla="*/ 3713584 w 3713584"/>
              <a:gd name="connsiteY2" fmla="*/ 5523723 h 5523723"/>
              <a:gd name="connsiteX3" fmla="*/ 0 w 3713584"/>
              <a:gd name="connsiteY3" fmla="*/ 5523723 h 5523723"/>
              <a:gd name="connsiteX4" fmla="*/ 0 w 3713584"/>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3584" h="5523723">
                <a:moveTo>
                  <a:pt x="0" y="0"/>
                </a:moveTo>
                <a:lnTo>
                  <a:pt x="3713584" y="0"/>
                </a:lnTo>
                <a:lnTo>
                  <a:pt x="3713584" y="5523723"/>
                </a:lnTo>
                <a:lnTo>
                  <a:pt x="0" y="5523723"/>
                </a:lnTo>
                <a:lnTo>
                  <a:pt x="0" y="0"/>
                </a:lnTo>
                <a:close/>
              </a:path>
            </a:pathLst>
          </a:custGeom>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l="70359" t="15729" r="3719" b="19392"/>
          <a:stretch>
            <a:fillRect/>
          </a:stretch>
        </p:blipFill>
        <p:spPr>
          <a:xfrm>
            <a:off x="4836164" y="718458"/>
            <a:ext cx="1471330" cy="5523723"/>
          </a:xfrm>
          <a:custGeom>
            <a:avLst/>
            <a:gdLst>
              <a:gd name="connsiteX0" fmla="*/ 0 w 1471330"/>
              <a:gd name="connsiteY0" fmla="*/ 0 h 5523723"/>
              <a:gd name="connsiteX1" fmla="*/ 1471330 w 1471330"/>
              <a:gd name="connsiteY1" fmla="*/ 0 h 5523723"/>
              <a:gd name="connsiteX2" fmla="*/ 1471330 w 1471330"/>
              <a:gd name="connsiteY2" fmla="*/ 5523723 h 5523723"/>
              <a:gd name="connsiteX3" fmla="*/ 0 w 1471330"/>
              <a:gd name="connsiteY3" fmla="*/ 5523723 h 5523723"/>
              <a:gd name="connsiteX4" fmla="*/ 0 w 1471330"/>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330" h="5523723">
                <a:moveTo>
                  <a:pt x="0" y="0"/>
                </a:moveTo>
                <a:lnTo>
                  <a:pt x="1471330" y="0"/>
                </a:lnTo>
                <a:lnTo>
                  <a:pt x="1471330" y="5523723"/>
                </a:lnTo>
                <a:lnTo>
                  <a:pt x="0" y="5523723"/>
                </a:lnTo>
                <a:lnTo>
                  <a:pt x="0" y="0"/>
                </a:lnTo>
                <a:close/>
              </a:path>
            </a:pathLst>
          </a:custGeom>
          <a:effectLst/>
        </p:spPr>
      </p:pic>
      <p:sp>
        <p:nvSpPr>
          <p:cNvPr id="16" name="椭圆 15"/>
          <p:cNvSpPr/>
          <p:nvPr/>
        </p:nvSpPr>
        <p:spPr>
          <a:xfrm>
            <a:off x="7968343" y="1390263"/>
            <a:ext cx="1819469" cy="1819469"/>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文本框 16"/>
          <p:cNvSpPr txBox="1"/>
          <p:nvPr/>
        </p:nvSpPr>
        <p:spPr>
          <a:xfrm>
            <a:off x="8243929" y="1699832"/>
            <a:ext cx="1268296" cy="120032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宋体" panose="02010600030101010101" pitchFamily="2" charset="-122"/>
              </a:rPr>
              <a:t>05</a:t>
            </a:r>
            <a:endParaRPr kumimoji="0" lang="zh-CN" altLang="en-US" sz="7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宋体" panose="02010600030101010101" pitchFamily="2" charset="-122"/>
            </a:endParaRPr>
          </a:p>
        </p:txBody>
      </p:sp>
      <p:sp>
        <p:nvSpPr>
          <p:cNvPr id="41" name="文本框 40"/>
          <p:cNvSpPr txBox="1"/>
          <p:nvPr/>
        </p:nvSpPr>
        <p:spPr>
          <a:xfrm>
            <a:off x="7354881" y="3636221"/>
            <a:ext cx="3262432"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宋体" panose="02010600030101010101" pitchFamily="2" charset="-122"/>
              </a:rPr>
              <a:t>各州美食分析</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54662"/>
        </a:solidFill>
        <a:effectLst/>
      </p:bgPr>
    </p:bg>
    <p:spTree>
      <p:nvGrpSpPr>
        <p:cNvPr id="1" name=""/>
        <p:cNvGrpSpPr/>
        <p:nvPr/>
      </p:nvGrpSpPr>
      <p:grpSpPr>
        <a:xfrm>
          <a:off x="0" y="0"/>
          <a:ext cx="0" cy="0"/>
          <a:chOff x="0" y="0"/>
          <a:chExt cx="0" cy="0"/>
        </a:xfrm>
      </p:grpSpPr>
      <p:sp>
        <p:nvSpPr>
          <p:cNvPr id="13" name="文本框 12"/>
          <p:cNvSpPr txBox="1"/>
          <p:nvPr/>
        </p:nvSpPr>
        <p:spPr>
          <a:xfrm>
            <a:off x="3672325" y="1367958"/>
            <a:ext cx="4013928" cy="769441"/>
          </a:xfrm>
          <a:prstGeom prst="rect">
            <a:avLst/>
          </a:prstGeom>
          <a:noFill/>
        </p:spPr>
        <p:txBody>
          <a:bodyPr wrap="square" rtlCol="0">
            <a:spAutoFit/>
          </a:bodyPr>
          <a:lstStyle/>
          <a:p>
            <a:pPr algn="dist"/>
            <a:r>
              <a:rPr lang="en-US" altLang="zh-CN" sz="4400" dirty="0" err="1">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ontents</a:t>
            </a:r>
            <a:endParaRPr lang="zh-CN" altLang="en-US" sz="44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17" name="六边形 16"/>
          <p:cNvSpPr/>
          <p:nvPr/>
        </p:nvSpPr>
        <p:spPr>
          <a:xfrm>
            <a:off x="1512321" y="2776522"/>
            <a:ext cx="703527" cy="606489"/>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六边形 45"/>
          <p:cNvSpPr/>
          <p:nvPr/>
        </p:nvSpPr>
        <p:spPr>
          <a:xfrm>
            <a:off x="6782889" y="5629609"/>
            <a:ext cx="703527" cy="606489"/>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六边形 46"/>
          <p:cNvSpPr/>
          <p:nvPr/>
        </p:nvSpPr>
        <p:spPr>
          <a:xfrm>
            <a:off x="6823290" y="2776521"/>
            <a:ext cx="703527" cy="606489"/>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六边形 47"/>
          <p:cNvSpPr/>
          <p:nvPr/>
        </p:nvSpPr>
        <p:spPr>
          <a:xfrm>
            <a:off x="6816350" y="4246327"/>
            <a:ext cx="703527" cy="606489"/>
          </a:xfrm>
          <a:prstGeom prst="hexagon">
            <a:avLst>
              <a:gd name="adj" fmla="val 25000"/>
              <a:gd name="vf" fmla="val 11547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1558553" y="2844225"/>
            <a:ext cx="604653" cy="523220"/>
          </a:xfrm>
          <a:prstGeom prst="rect">
            <a:avLst/>
          </a:prstGeom>
          <a:noFill/>
        </p:spPr>
        <p:txBody>
          <a:bodyPr wrap="square" rtlCol="0">
            <a:spAutoFit/>
          </a:bodyPr>
          <a:lstStyle/>
          <a:p>
            <a:r>
              <a:rPr lang="en-US" altLang="zh-CN"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01</a:t>
            </a:r>
            <a:endParaRPr lang="zh-CN" altLang="en-US"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50" name="文本框 49"/>
          <p:cNvSpPr txBox="1"/>
          <p:nvPr/>
        </p:nvSpPr>
        <p:spPr>
          <a:xfrm>
            <a:off x="6872723" y="2844225"/>
            <a:ext cx="604653" cy="523220"/>
          </a:xfrm>
          <a:prstGeom prst="rect">
            <a:avLst/>
          </a:prstGeom>
          <a:noFill/>
        </p:spPr>
        <p:txBody>
          <a:bodyPr wrap="none" rtlCol="0">
            <a:spAutoFit/>
          </a:bodyPr>
          <a:lstStyle/>
          <a:p>
            <a:r>
              <a:rPr lang="en-US" altLang="zh-CN"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02</a:t>
            </a:r>
            <a:endParaRPr lang="zh-CN" altLang="en-US"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51" name="文本框 50"/>
          <p:cNvSpPr txBox="1"/>
          <p:nvPr/>
        </p:nvSpPr>
        <p:spPr>
          <a:xfrm>
            <a:off x="1598520" y="4270836"/>
            <a:ext cx="604653" cy="523220"/>
          </a:xfrm>
          <a:prstGeom prst="rect">
            <a:avLst/>
          </a:prstGeom>
          <a:noFill/>
        </p:spPr>
        <p:txBody>
          <a:bodyPr wrap="none" rtlCol="0">
            <a:spAutoFit/>
          </a:bodyPr>
          <a:lstStyle/>
          <a:p>
            <a:r>
              <a:rPr lang="en-US" altLang="zh-CN"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03</a:t>
            </a:r>
            <a:endParaRPr lang="zh-CN" altLang="en-US"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52" name="文本框 51"/>
          <p:cNvSpPr txBox="1"/>
          <p:nvPr/>
        </p:nvSpPr>
        <p:spPr>
          <a:xfrm>
            <a:off x="6865254" y="4270836"/>
            <a:ext cx="604653" cy="523220"/>
          </a:xfrm>
          <a:prstGeom prst="rect">
            <a:avLst/>
          </a:prstGeom>
          <a:noFill/>
        </p:spPr>
        <p:txBody>
          <a:bodyPr wrap="none" rtlCol="0">
            <a:spAutoFit/>
          </a:bodyPr>
          <a:lstStyle/>
          <a:p>
            <a:r>
              <a:rPr lang="en-US" altLang="zh-CN"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04</a:t>
            </a:r>
            <a:endParaRPr lang="zh-CN" altLang="en-US"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53" name="文本框 52"/>
          <p:cNvSpPr txBox="1"/>
          <p:nvPr/>
        </p:nvSpPr>
        <p:spPr>
          <a:xfrm>
            <a:off x="2533916" y="2844225"/>
            <a:ext cx="1826141" cy="584775"/>
          </a:xfrm>
          <a:prstGeom prst="rect">
            <a:avLst/>
          </a:prstGeom>
          <a:noFill/>
        </p:spPr>
        <p:txBody>
          <a:bodyPr wrap="none"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项目背景</a:t>
            </a:r>
          </a:p>
        </p:txBody>
      </p:sp>
      <p:sp>
        <p:nvSpPr>
          <p:cNvPr id="54" name="文本框 53"/>
          <p:cNvSpPr txBox="1"/>
          <p:nvPr/>
        </p:nvSpPr>
        <p:spPr>
          <a:xfrm>
            <a:off x="7686253" y="2710544"/>
            <a:ext cx="1826141" cy="584775"/>
          </a:xfrm>
          <a:prstGeom prst="rect">
            <a:avLst/>
          </a:prstGeom>
          <a:noFill/>
        </p:spPr>
        <p:txBody>
          <a:bodyPr wrap="none"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项目目标</a:t>
            </a:r>
          </a:p>
        </p:txBody>
      </p:sp>
      <p:sp>
        <p:nvSpPr>
          <p:cNvPr id="56" name="文本框 55"/>
          <p:cNvSpPr txBox="1"/>
          <p:nvPr/>
        </p:nvSpPr>
        <p:spPr>
          <a:xfrm>
            <a:off x="2421517" y="4270836"/>
            <a:ext cx="3573414" cy="584775"/>
          </a:xfrm>
          <a:prstGeom prst="rect">
            <a:avLst/>
          </a:prstGeom>
          <a:noFill/>
        </p:spPr>
        <p:txBody>
          <a:bodyPr wrap="none"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印度美食总体分析</a:t>
            </a:r>
          </a:p>
        </p:txBody>
      </p:sp>
      <p:sp>
        <p:nvSpPr>
          <p:cNvPr id="2" name="六边形 1">
            <a:extLst>
              <a:ext uri="{FF2B5EF4-FFF2-40B4-BE49-F238E27FC236}">
                <a16:creationId xmlns:a16="http://schemas.microsoft.com/office/drawing/2014/main" id="{6BF853D9-3F42-1E7D-8C47-4B100CE28AE0}"/>
              </a:ext>
            </a:extLst>
          </p:cNvPr>
          <p:cNvSpPr/>
          <p:nvPr/>
        </p:nvSpPr>
        <p:spPr>
          <a:xfrm>
            <a:off x="1512321" y="5629609"/>
            <a:ext cx="703527" cy="606489"/>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E114CE28-2A89-D5D4-5B8F-1A10F048BFA2}"/>
              </a:ext>
            </a:extLst>
          </p:cNvPr>
          <p:cNvSpPr txBox="1"/>
          <p:nvPr/>
        </p:nvSpPr>
        <p:spPr>
          <a:xfrm>
            <a:off x="1558553" y="5674734"/>
            <a:ext cx="604653" cy="523220"/>
          </a:xfrm>
          <a:prstGeom prst="rect">
            <a:avLst/>
          </a:prstGeom>
          <a:noFill/>
        </p:spPr>
        <p:txBody>
          <a:bodyPr wrap="none" rtlCol="0">
            <a:spAutoFit/>
          </a:bodyPr>
          <a:lstStyle/>
          <a:p>
            <a:r>
              <a:rPr lang="en-US" altLang="zh-CN"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05</a:t>
            </a:r>
            <a:endParaRPr lang="zh-CN" altLang="en-US" sz="2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4" name="文本框 3">
            <a:extLst>
              <a:ext uri="{FF2B5EF4-FFF2-40B4-BE49-F238E27FC236}">
                <a16:creationId xmlns:a16="http://schemas.microsoft.com/office/drawing/2014/main" id="{9E6BC794-3F31-CD01-4C89-F3823F05F255}"/>
              </a:ext>
            </a:extLst>
          </p:cNvPr>
          <p:cNvSpPr txBox="1"/>
          <p:nvPr/>
        </p:nvSpPr>
        <p:spPr>
          <a:xfrm>
            <a:off x="7686253" y="5747860"/>
            <a:ext cx="2236510" cy="584775"/>
          </a:xfrm>
          <a:prstGeom prst="rect">
            <a:avLst/>
          </a:prstGeom>
          <a:noFill/>
        </p:spPr>
        <p:txBody>
          <a:bodyPr wrap="none"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相似性分析</a:t>
            </a:r>
          </a:p>
        </p:txBody>
      </p:sp>
      <p:sp>
        <p:nvSpPr>
          <p:cNvPr id="5" name="文本框 4">
            <a:extLst>
              <a:ext uri="{FF2B5EF4-FFF2-40B4-BE49-F238E27FC236}">
                <a16:creationId xmlns:a16="http://schemas.microsoft.com/office/drawing/2014/main" id="{E42768E6-2AD7-D9D0-13C8-6144B883577F}"/>
              </a:ext>
            </a:extLst>
          </p:cNvPr>
          <p:cNvSpPr txBox="1"/>
          <p:nvPr/>
        </p:nvSpPr>
        <p:spPr>
          <a:xfrm>
            <a:off x="7686253" y="4270835"/>
            <a:ext cx="3160450" cy="584775"/>
          </a:xfrm>
          <a:prstGeom prst="rect">
            <a:avLst/>
          </a:prstGeom>
          <a:noFill/>
        </p:spPr>
        <p:txBody>
          <a:bodyPr wrap="square"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rPr>
              <a:t>各地区美食分析</a:t>
            </a:r>
          </a:p>
        </p:txBody>
      </p:sp>
      <p:sp>
        <p:nvSpPr>
          <p:cNvPr id="6" name="文本框 5">
            <a:extLst>
              <a:ext uri="{FF2B5EF4-FFF2-40B4-BE49-F238E27FC236}">
                <a16:creationId xmlns:a16="http://schemas.microsoft.com/office/drawing/2014/main" id="{A3E0CE79-0BA7-E75D-8575-55EF29F57887}"/>
              </a:ext>
            </a:extLst>
          </p:cNvPr>
          <p:cNvSpPr txBox="1"/>
          <p:nvPr/>
        </p:nvSpPr>
        <p:spPr>
          <a:xfrm>
            <a:off x="2533916" y="5629609"/>
            <a:ext cx="2974020" cy="584775"/>
          </a:xfrm>
          <a:prstGeom prst="rect">
            <a:avLst/>
          </a:prstGeom>
          <a:noFill/>
        </p:spPr>
        <p:txBody>
          <a:bodyPr wrap="square"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rPr>
              <a:t>各州美食分析</a:t>
            </a:r>
          </a:p>
        </p:txBody>
      </p:sp>
      <p:sp>
        <p:nvSpPr>
          <p:cNvPr id="9" name="六边形 8">
            <a:extLst>
              <a:ext uri="{FF2B5EF4-FFF2-40B4-BE49-F238E27FC236}">
                <a16:creationId xmlns:a16="http://schemas.microsoft.com/office/drawing/2014/main" id="{E140E492-D79D-F04E-34BF-830848F3D31E}"/>
              </a:ext>
            </a:extLst>
          </p:cNvPr>
          <p:cNvSpPr/>
          <p:nvPr/>
        </p:nvSpPr>
        <p:spPr>
          <a:xfrm>
            <a:off x="1558552" y="4229202"/>
            <a:ext cx="703527" cy="606489"/>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33DE9B61-FD27-2F3C-B09D-9224585A5617}"/>
              </a:ext>
            </a:extLst>
          </p:cNvPr>
          <p:cNvSpPr txBox="1"/>
          <p:nvPr/>
        </p:nvSpPr>
        <p:spPr>
          <a:xfrm>
            <a:off x="6807215" y="5629609"/>
            <a:ext cx="662692" cy="584775"/>
          </a:xfrm>
          <a:prstGeom prst="rect">
            <a:avLst/>
          </a:prstGeom>
          <a:noFill/>
        </p:spPr>
        <p:txBody>
          <a:bodyPr wrap="square" rtlCol="0">
            <a:spAutoFit/>
          </a:bodyPr>
          <a:lstStyle/>
          <a:p>
            <a:r>
              <a:rPr lang="en-US" altLang="zh-CN" sz="3200" dirty="0">
                <a:solidFill>
                  <a:schemeClr val="bg1"/>
                </a:solidFill>
                <a:latin typeface="微软雅黑" panose="020B0503020204020204" pitchFamily="34" charset="-122"/>
                <a:ea typeface="微软雅黑" panose="020B0503020204020204" pitchFamily="34" charset="-122"/>
              </a:rPr>
              <a:t>06</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0378AADC-B599-9846-1B6A-AC17F099966C}"/>
              </a:ext>
            </a:extLst>
          </p:cNvPr>
          <p:cNvSpPr txBox="1"/>
          <p:nvPr/>
        </p:nvSpPr>
        <p:spPr>
          <a:xfrm>
            <a:off x="4897528" y="738118"/>
            <a:ext cx="1289263"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目录</a:t>
            </a:r>
          </a:p>
        </p:txBody>
      </p:sp>
      <p:sp>
        <p:nvSpPr>
          <p:cNvPr id="8" name="文本框 7">
            <a:extLst>
              <a:ext uri="{FF2B5EF4-FFF2-40B4-BE49-F238E27FC236}">
                <a16:creationId xmlns:a16="http://schemas.microsoft.com/office/drawing/2014/main" id="{7B359868-25DB-2367-9436-BC0E6C558D89}"/>
              </a:ext>
            </a:extLst>
          </p:cNvPr>
          <p:cNvSpPr txBox="1"/>
          <p:nvPr/>
        </p:nvSpPr>
        <p:spPr>
          <a:xfrm>
            <a:off x="4127834" y="505654"/>
            <a:ext cx="1001924" cy="1323439"/>
          </a:xfrm>
          <a:prstGeom prst="rect">
            <a:avLst/>
          </a:prstGeom>
          <a:noFill/>
        </p:spPr>
        <p:txBody>
          <a:bodyPr wrap="square" rtlCol="0">
            <a:spAutoFit/>
          </a:bodyPr>
          <a:lstStyle/>
          <a:p>
            <a:r>
              <a:rPr lang="en-US" altLang="zh-CN" sz="8000" dirty="0">
                <a:ln>
                  <a:solidFill>
                    <a:schemeClr val="bg1"/>
                  </a:solidFill>
                </a:ln>
                <a:noFill/>
                <a:latin typeface="微软雅黑" panose="020B0503020204020204" pitchFamily="34" charset="-122"/>
                <a:ea typeface="微软雅黑" panose="020B0503020204020204" pitchFamily="34" charset="-122"/>
              </a:rPr>
              <a:t>C</a:t>
            </a:r>
            <a:endParaRPr lang="zh-CN" altLang="en-US" sz="8000" dirty="0">
              <a:ln>
                <a:solidFill>
                  <a:schemeClr val="bg1"/>
                </a:solidFill>
              </a:ln>
              <a:noFill/>
              <a:latin typeface="微软雅黑" panose="020B0503020204020204" pitchFamily="34" charset="-122"/>
              <a:ea typeface="微软雅黑" panose="020B0503020204020204" pitchFamily="34" charset="-122"/>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down)">
                                      <p:cBhvr>
                                        <p:cTn id="7" dur="500"/>
                                        <p:tgtEl>
                                          <p:spTgt spid="5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wipe(down)">
                                      <p:cBhvr>
                                        <p:cTn id="10" dur="500"/>
                                        <p:tgtEl>
                                          <p:spTgt spid="5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6"/>
                                        </p:tgtEl>
                                        <p:attrNameLst>
                                          <p:attrName>style.visibility</p:attrName>
                                        </p:attrNameLst>
                                      </p:cBhvr>
                                      <p:to>
                                        <p:strVal val="visible"/>
                                      </p:to>
                                    </p:set>
                                    <p:animEffect transition="in" filter="wipe(down)">
                                      <p:cBhvr>
                                        <p:cTn id="13" dur="500"/>
                                        <p:tgtEl>
                                          <p:spTgt spid="56"/>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down)">
                                      <p:cBhvr>
                                        <p:cTn id="19" dur="500"/>
                                        <p:tgtEl>
                                          <p:spTgt spid="5"/>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down)">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P spid="56" grpId="0"/>
      <p:bldP spid="4" grpId="0"/>
      <p:bldP spid="5"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63951" y="213524"/>
            <a:ext cx="268664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宋体" panose="02010600030101010101" pitchFamily="2" charset="-122"/>
              </a:rPr>
              <a:t>各州美食分析</a:t>
            </a: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48" y="1358265"/>
            <a:ext cx="4834890" cy="5346700"/>
          </a:xfrm>
          <a:prstGeom prst="rect">
            <a:avLst/>
          </a:prstGeom>
        </p:spPr>
      </p:pic>
      <p:sp>
        <p:nvSpPr>
          <p:cNvPr id="10" name="文本框 9"/>
          <p:cNvSpPr txBox="1"/>
          <p:nvPr/>
        </p:nvSpPr>
        <p:spPr>
          <a:xfrm>
            <a:off x="4892040" y="2126320"/>
            <a:ext cx="2243455" cy="2775618"/>
          </a:xfrm>
          <a:prstGeom prst="rect">
            <a:avLst/>
          </a:prstGeom>
          <a:noFill/>
        </p:spPr>
        <p:txBody>
          <a:bodyPr wrap="square" rtlCol="0">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5B9BD5">
                    <a:lumMod val="75000"/>
                  </a:srgbClr>
                </a:solidFill>
                <a:effectLst/>
                <a:uLnTx/>
                <a:uFillTx/>
                <a:latin typeface="Calibri"/>
                <a:ea typeface="宋体" panose="02010600030101010101" pitchFamily="2" charset="-122"/>
                <a:cs typeface="+mn-cs"/>
              </a:rPr>
              <a:t>         </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古吉拉特、旁遮普和马哈拉施特拉这几个州的美食数量较多。对于想要品尝更多印度美食的游客来说，这几个州更值得被推荐。</a:t>
            </a:r>
          </a:p>
        </p:txBody>
      </p:sp>
      <p:pic>
        <p:nvPicPr>
          <p:cNvPr id="4" name="图片 3"/>
          <p:cNvPicPr>
            <a:picLocks noChangeAspect="1"/>
          </p:cNvPicPr>
          <p:nvPr>
            <p:custDataLst>
              <p:tags r:id="rId1"/>
            </p:custDataLst>
          </p:nvPr>
        </p:nvPicPr>
        <p:blipFill>
          <a:blip r:embed="rId4"/>
          <a:srcRect l="856" t="687" b="1025"/>
          <a:stretch>
            <a:fillRect/>
          </a:stretch>
        </p:blipFill>
        <p:spPr>
          <a:xfrm>
            <a:off x="7135495" y="1015365"/>
            <a:ext cx="5056505" cy="5622290"/>
          </a:xfrm>
          <a:prstGeom prst="rect">
            <a:avLst/>
          </a:prstGeom>
          <a:noFill/>
          <a:ln>
            <a:noFill/>
          </a:ln>
        </p:spPr>
      </p:pic>
      <p:sp>
        <p:nvSpPr>
          <p:cNvPr id="17" name="矩形 16"/>
          <p:cNvSpPr/>
          <p:nvPr/>
        </p:nvSpPr>
        <p:spPr>
          <a:xfrm>
            <a:off x="8633460" y="4644390"/>
            <a:ext cx="3413760" cy="1347470"/>
          </a:xfrm>
          <a:prstGeom prst="rect">
            <a:avLst/>
          </a:prstGeom>
          <a:solidFill>
            <a:schemeClr val="bg1"/>
          </a:solidFill>
          <a:ln>
            <a:solidFill>
              <a:schemeClr val="bg1">
                <a:lumMod val="95000"/>
              </a:schemeClr>
            </a:solidFill>
          </a:ln>
          <a:effectLst>
            <a:outerShdw blurRad="635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共同点：</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sym typeface="+mn-ea"/>
              </a:rPr>
              <a:t>大部分州都是以素食为主要的饮食类型，极个别州除外。</a:t>
            </a:r>
          </a:p>
        </p:txBody>
      </p:sp>
      <p:sp>
        <p:nvSpPr>
          <p:cNvPr id="2" name="文本框 1">
            <a:extLst>
              <a:ext uri="{FF2B5EF4-FFF2-40B4-BE49-F238E27FC236}">
                <a16:creationId xmlns:a16="http://schemas.microsoft.com/office/drawing/2014/main" id="{112235D9-BF2E-95AC-1AAF-B745B16C644F}"/>
              </a:ext>
            </a:extLst>
          </p:cNvPr>
          <p:cNvSpPr txBox="1"/>
          <p:nvPr/>
        </p:nvSpPr>
        <p:spPr>
          <a:xfrm>
            <a:off x="263951" y="896600"/>
            <a:ext cx="2686640" cy="461665"/>
          </a:xfrm>
          <a:prstGeom prst="rect">
            <a:avLst/>
          </a:prstGeom>
          <a:noFill/>
        </p:spPr>
        <p:txBody>
          <a:bodyPr wrap="square" rtlCol="0">
            <a:spAutoFit/>
          </a:bodyPr>
          <a:lstStyle/>
          <a:p>
            <a:r>
              <a:rPr lang="zh-CN" altLang="en-US" sz="2400" dirty="0">
                <a:solidFill>
                  <a:srgbClr val="054662"/>
                </a:solidFill>
                <a:latin typeface="微软雅黑" panose="020B0503020204020204" pitchFamily="34" charset="-122"/>
                <a:ea typeface="微软雅黑" panose="020B0503020204020204" pitchFamily="34" charset="-122"/>
              </a:rPr>
              <a:t>各州美食数量分析</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17"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3893185" y="1373505"/>
            <a:ext cx="8024495" cy="4509770"/>
          </a:xfrm>
          <a:prstGeom prst="rect">
            <a:avLst/>
          </a:prstGeom>
        </p:spPr>
      </p:pic>
      <p:sp>
        <p:nvSpPr>
          <p:cNvPr id="7" name="文本框 6"/>
          <p:cNvSpPr txBox="1"/>
          <p:nvPr/>
        </p:nvSpPr>
        <p:spPr>
          <a:xfrm>
            <a:off x="411321" y="1557911"/>
            <a:ext cx="3174524" cy="3742178"/>
          </a:xfrm>
          <a:prstGeom prst="rect">
            <a:avLst/>
          </a:prstGeom>
          <a:noFill/>
        </p:spPr>
        <p:txBody>
          <a:bodyPr wrap="square" rtlCol="0">
            <a:spAutoFit/>
          </a:bodyPr>
          <a:lstStyle/>
          <a:p>
            <a:pPr marL="0" marR="0" lvl="0" indent="45720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根据图片，可以得知素食数量较多古吉拉特、旁遮普和马哈拉施特拉，非素食数量较多的是阿萨姆。  </a:t>
            </a:r>
          </a:p>
          <a:p>
            <a:pPr marL="0" marR="0" lvl="0" indent="45720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sym typeface="+mn-ea"/>
              </a:rPr>
              <a:t>若游客十分喜爱素食美食，强烈推荐去印度的北部地区旁遮普邦、西部地区吉吉拉特以及马哈拉施特拉邦。</a:t>
            </a:r>
            <a:endPar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       </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喜好非素食的话，推荐去</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sym typeface="+mn-ea"/>
              </a:rPr>
              <a:t>阿萨姆邦。</a:t>
            </a:r>
          </a:p>
        </p:txBody>
      </p:sp>
      <p:sp>
        <p:nvSpPr>
          <p:cNvPr id="9" name="文本框 8"/>
          <p:cNvSpPr txBox="1"/>
          <p:nvPr>
            <p:custDataLst>
              <p:tags r:id="rId1"/>
            </p:custDataLst>
          </p:nvPr>
        </p:nvSpPr>
        <p:spPr>
          <a:xfrm>
            <a:off x="411321" y="986136"/>
            <a:ext cx="2935896" cy="363367"/>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宋体" panose="02010600030101010101" pitchFamily="2" charset="-122"/>
                <a:sym typeface="+mn-ea"/>
              </a:rPr>
              <a:t>各州的各饮食类型</a:t>
            </a:r>
            <a:endParaRPr kumimoji="0" lang="zh-CN" altLang="en-US" sz="24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endParaRPr>
          </a:p>
        </p:txBody>
      </p:sp>
      <p:sp>
        <p:nvSpPr>
          <p:cNvPr id="10" name="矩形 9"/>
          <p:cNvSpPr/>
          <p:nvPr/>
        </p:nvSpPr>
        <p:spPr>
          <a:xfrm>
            <a:off x="10828020" y="3031490"/>
            <a:ext cx="572135" cy="472440"/>
          </a:xfrm>
          <a:prstGeom prst="rect">
            <a:avLst/>
          </a:prstGeom>
          <a:noFill/>
          <a:ln w="15240">
            <a:solidFill>
              <a:schemeClr val="accent2">
                <a:lumMod val="50000"/>
              </a:schemeClr>
            </a:solidFill>
          </a:ln>
          <a:extLst>
            <a:ext uri="{909E8E84-426E-40DD-AFC4-6F175D3DCCD1}">
              <a14:hiddenFill xmlns:a14="http://schemas.microsoft.com/office/drawing/2010/main">
                <a:solidFill>
                  <a:srgbClr val="00B050"/>
                </a:solidFill>
              </a14:hiddenFill>
            </a:ext>
          </a:extLst>
        </p:spPr>
        <p:style>
          <a:lnRef idx="2">
            <a:schemeClr val="accent1"/>
          </a:lnRef>
          <a:fillRef idx="0">
            <a:srgbClr val="FFFFFF"/>
          </a:fillRef>
          <a:effectRef idx="0">
            <a:srgbClr val="FFFFFF"/>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 name="矩形 10"/>
          <p:cNvSpPr/>
          <p:nvPr/>
        </p:nvSpPr>
        <p:spPr>
          <a:xfrm>
            <a:off x="4210050" y="3503930"/>
            <a:ext cx="572135" cy="472440"/>
          </a:xfrm>
          <a:prstGeom prst="rect">
            <a:avLst/>
          </a:prstGeom>
          <a:noFill/>
          <a:ln w="15240">
            <a:solidFill>
              <a:schemeClr val="accent6">
                <a:lumMod val="50000"/>
              </a:schemeClr>
            </a:solidFill>
          </a:ln>
          <a:extLst>
            <a:ext uri="{909E8E84-426E-40DD-AFC4-6F175D3DCCD1}">
              <a14:hiddenFill xmlns:a14="http://schemas.microsoft.com/office/drawing/2010/main">
                <a:solidFill>
                  <a:srgbClr val="00B050"/>
                </a:solidFill>
              </a14:hiddenFill>
            </a:ext>
          </a:extLst>
        </p:spPr>
        <p:style>
          <a:lnRef idx="2">
            <a:schemeClr val="accent1"/>
          </a:lnRef>
          <a:fillRef idx="0">
            <a:srgbClr val="FFFFFF"/>
          </a:fillRef>
          <a:effectRef idx="0">
            <a:srgbClr val="FFFFFF"/>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 name="文本框 5">
            <a:extLst>
              <a:ext uri="{FF2B5EF4-FFF2-40B4-BE49-F238E27FC236}">
                <a16:creationId xmlns:a16="http://schemas.microsoft.com/office/drawing/2014/main" id="{C7B0099A-7EAC-6448-ED46-AE4DDABF08B8}"/>
              </a:ext>
            </a:extLst>
          </p:cNvPr>
          <p:cNvSpPr txBox="1"/>
          <p:nvPr/>
        </p:nvSpPr>
        <p:spPr>
          <a:xfrm>
            <a:off x="411321" y="286769"/>
            <a:ext cx="3174524" cy="584775"/>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宋体" panose="02010600030101010101" pitchFamily="2" charset="-122"/>
              </a:rPr>
              <a:t>各州美食分析</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ox(in)">
                                      <p:cBhvr>
                                        <p:cTn id="7" dur="2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ox(in)">
                                      <p:cBhvr>
                                        <p:cTn id="12"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95926" y="328950"/>
            <a:ext cx="297887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宋体" panose="02010600030101010101" pitchFamily="2" charset="-122"/>
              </a:rPr>
              <a:t>各州美食分析</a:t>
            </a:r>
          </a:p>
        </p:txBody>
      </p:sp>
      <p:sp>
        <p:nvSpPr>
          <p:cNvPr id="4" name="文本框 3"/>
          <p:cNvSpPr txBox="1"/>
          <p:nvPr/>
        </p:nvSpPr>
        <p:spPr>
          <a:xfrm>
            <a:off x="8540114" y="2460625"/>
            <a:ext cx="3211195" cy="3968455"/>
          </a:xfrm>
          <a:prstGeom prst="rect">
            <a:avLst/>
          </a:prstGeom>
          <a:noFill/>
        </p:spPr>
        <p:txBody>
          <a:bodyPr wrap="square">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      我们可以看到，旁遮普和古吉拉特两个州的美食以辛辣口味为主。</a:t>
            </a:r>
            <a:endPar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      另外，西孟加拉和马哈拉施特拉地区的美食风味偏向于甜味。</a:t>
            </a:r>
          </a:p>
          <a:p>
            <a:pPr marL="0" marR="0" lvl="0" indent="45720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sym typeface="+mn-ea"/>
              </a:rPr>
              <a:t>建议喜欢辣的游客可以去旁遮普和古吉拉特，喜欢吃甜的游客可以去西孟加拉和马哈拉施特拉</a:t>
            </a:r>
            <a:r>
              <a:rPr kumimoji="0" lang="zh-CN" altLang="en-US" sz="1800" b="0" i="0" u="none" strike="noStrike" kern="1200" cap="none" spc="150" normalizeH="0" baseline="0" noProof="0" dirty="0">
                <a:ln>
                  <a:noFill/>
                </a:ln>
                <a:solidFill>
                  <a:prstClr val="black">
                    <a:lumMod val="50000"/>
                    <a:lumOff val="50000"/>
                  </a:prstClr>
                </a:solidFill>
                <a:effectLst/>
                <a:uLnTx/>
                <a:uFillTx/>
                <a:latin typeface="Calibri"/>
                <a:ea typeface="宋体" panose="02010600030101010101" pitchFamily="2" charset="-122"/>
                <a:cs typeface="+mn-cs"/>
                <a:sym typeface="+mn-ea"/>
              </a:rPr>
              <a:t>。</a:t>
            </a: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150" normalizeH="0" baseline="0" noProof="0" dirty="0">
              <a:ln>
                <a:noFill/>
              </a:ln>
              <a:solidFill>
                <a:prstClr val="black">
                  <a:lumMod val="50000"/>
                  <a:lumOff val="50000"/>
                </a:prstClr>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0" normalizeH="0" baseline="0" noProof="0" dirty="0">
              <a:ln>
                <a:noFill/>
              </a:ln>
              <a:solidFill>
                <a:prstClr val="black">
                  <a:lumMod val="50000"/>
                  <a:lumOff val="50000"/>
                </a:prstClr>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0" normalizeH="0" baseline="0" noProof="0" dirty="0">
              <a:ln>
                <a:noFill/>
              </a:ln>
              <a:solidFill>
                <a:prstClr val="black">
                  <a:lumMod val="50000"/>
                  <a:lumOff val="50000"/>
                </a:prstClr>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150" normalizeH="0" baseline="0" noProof="0" dirty="0">
              <a:ln>
                <a:noFill/>
              </a:ln>
              <a:solidFill>
                <a:prstClr val="black">
                  <a:lumMod val="50000"/>
                  <a:lumOff val="50000"/>
                </a:prstClr>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150" normalizeH="0" baseline="0" noProof="0" dirty="0">
                <a:ln>
                  <a:noFill/>
                </a:ln>
                <a:solidFill>
                  <a:prstClr val="black">
                    <a:lumMod val="50000"/>
                    <a:lumOff val="50000"/>
                  </a:prstClr>
                </a:solidFill>
                <a:effectLst/>
                <a:uLnTx/>
                <a:uFillTx/>
                <a:latin typeface="Calibri"/>
                <a:ea typeface="宋体" panose="02010600030101010101" pitchFamily="2" charset="-122"/>
                <a:cs typeface="+mn-cs"/>
              </a:rPr>
              <a:t>       </a:t>
            </a:r>
          </a:p>
        </p:txBody>
      </p:sp>
      <p:pic>
        <p:nvPicPr>
          <p:cNvPr id="9" name="图片 8"/>
          <p:cNvPicPr>
            <a:picLocks noChangeAspect="1"/>
          </p:cNvPicPr>
          <p:nvPr/>
        </p:nvPicPr>
        <p:blipFill>
          <a:blip r:embed="rId3"/>
          <a:stretch>
            <a:fillRect/>
          </a:stretch>
        </p:blipFill>
        <p:spPr>
          <a:xfrm>
            <a:off x="464192" y="1602646"/>
            <a:ext cx="7412824" cy="4249024"/>
          </a:xfrm>
          <a:prstGeom prst="rect">
            <a:avLst/>
          </a:prstGeom>
        </p:spPr>
      </p:pic>
      <p:sp>
        <p:nvSpPr>
          <p:cNvPr id="14" name="文本框 13"/>
          <p:cNvSpPr txBox="1"/>
          <p:nvPr/>
        </p:nvSpPr>
        <p:spPr>
          <a:xfrm>
            <a:off x="464192" y="1006330"/>
            <a:ext cx="3354705" cy="451485"/>
          </a:xfrm>
          <a:prstGeom prst="rect">
            <a:avLst/>
          </a:prstGeom>
          <a:noFill/>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rPr>
              <a:t>各州的各风味特征</a:t>
            </a:r>
          </a:p>
        </p:txBody>
      </p:sp>
      <p:sp>
        <p:nvSpPr>
          <p:cNvPr id="17" name="矩形 16"/>
          <p:cNvSpPr/>
          <p:nvPr>
            <p:custDataLst>
              <p:tags r:id="rId1"/>
            </p:custDataLst>
          </p:nvPr>
        </p:nvSpPr>
        <p:spPr>
          <a:xfrm>
            <a:off x="8540114" y="624839"/>
            <a:ext cx="3413761" cy="1544429"/>
          </a:xfrm>
          <a:prstGeom prst="rect">
            <a:avLst/>
          </a:prstGeom>
          <a:solidFill>
            <a:schemeClr val="bg1"/>
          </a:solidFill>
          <a:ln>
            <a:solidFill>
              <a:schemeClr val="bg1">
                <a:lumMod val="95000"/>
              </a:schemeClr>
            </a:solidFill>
          </a:ln>
          <a:effectLst>
            <a:outerShdw blurRad="635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共同点：</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sym typeface="+mn-ea"/>
              </a:rPr>
              <a:t>大部分州都形成了以辣风味为主导、甜味为辅的风味特点，且无苦味和酸味菜肴。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2"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1000"/>
                                        <p:tgtEl>
                                          <p:spTgt spid="17"/>
                                        </p:tgtEl>
                                      </p:cBhvr>
                                    </p:animEffect>
                                    <p:anim calcmode="lin" valueType="num">
                                      <p:cBhvr>
                                        <p:cTn id="15" dur="1000" fill="hold"/>
                                        <p:tgtEl>
                                          <p:spTgt spid="17"/>
                                        </p:tgtEl>
                                        <p:attrNameLst>
                                          <p:attrName>ppt_x</p:attrName>
                                        </p:attrNameLst>
                                      </p:cBhvr>
                                      <p:tavLst>
                                        <p:tav tm="0">
                                          <p:val>
                                            <p:strVal val="#ppt_x"/>
                                          </p:val>
                                        </p:tav>
                                        <p:tav tm="100000">
                                          <p:val>
                                            <p:strVal val="#ppt_x"/>
                                          </p:val>
                                        </p:tav>
                                      </p:tavLst>
                                    </p:anim>
                                    <p:anim calcmode="lin" valueType="num">
                                      <p:cBhvr>
                                        <p:cTn id="16"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1" animBg="1"/>
      <p:bldP spid="17" grpId="2"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16817" y="201643"/>
            <a:ext cx="292231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宋体" panose="02010600030101010101" pitchFamily="2" charset="-122"/>
              </a:rPr>
              <a:t>各州美食</a:t>
            </a:r>
            <a:r>
              <a:rPr lang="zh-CN" altLang="en-US" sz="3200" dirty="0">
                <a:solidFill>
                  <a:srgbClr val="054662"/>
                </a:solidFill>
                <a:latin typeface="微软雅黑" panose="020B0503020204020204" pitchFamily="34" charset="-122"/>
                <a:ea typeface="微软雅黑" panose="020B0503020204020204" pitchFamily="34" charset="-122"/>
                <a:cs typeface="宋体" panose="02010600030101010101" pitchFamily="2" charset="-122"/>
              </a:rPr>
              <a:t>分析</a:t>
            </a:r>
            <a:endPar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宋体" panose="02010600030101010101" pitchFamily="2" charset="-122"/>
            </a:endParaRPr>
          </a:p>
        </p:txBody>
      </p:sp>
      <p:pic>
        <p:nvPicPr>
          <p:cNvPr id="2" name="图片 1"/>
          <p:cNvPicPr>
            <a:picLocks noChangeAspect="1"/>
          </p:cNvPicPr>
          <p:nvPr/>
        </p:nvPicPr>
        <p:blipFill>
          <a:blip r:embed="rId3"/>
          <a:stretch>
            <a:fillRect/>
          </a:stretch>
        </p:blipFill>
        <p:spPr>
          <a:xfrm>
            <a:off x="575310" y="1363346"/>
            <a:ext cx="6842125" cy="3567470"/>
          </a:xfrm>
          <a:prstGeom prst="rect">
            <a:avLst/>
          </a:prstGeom>
        </p:spPr>
      </p:pic>
      <p:sp>
        <p:nvSpPr>
          <p:cNvPr id="3" name="文本框 2"/>
          <p:cNvSpPr txBox="1"/>
          <p:nvPr/>
        </p:nvSpPr>
        <p:spPr>
          <a:xfrm>
            <a:off x="7972425" y="2503170"/>
            <a:ext cx="3763645" cy="3811905"/>
          </a:xfrm>
          <a:prstGeom prst="rect">
            <a:avLst/>
          </a:prstGeom>
          <a:noFill/>
        </p:spPr>
        <p:txBody>
          <a:bodyPr wrap="square">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150" normalizeH="0" baseline="0" noProof="0" dirty="0">
                <a:ln>
                  <a:noFill/>
                </a:ln>
                <a:solidFill>
                  <a:prstClr val="black">
                    <a:lumMod val="50000"/>
                    <a:lumOff val="50000"/>
                  </a:prstClr>
                </a:solidFill>
                <a:effectLst/>
                <a:uLnTx/>
                <a:uFillTx/>
                <a:latin typeface="Calibri"/>
                <a:ea typeface="宋体" panose="02010600030101010101" pitchFamily="2" charset="-122"/>
                <a:cs typeface="+mn-cs"/>
              </a:rPr>
              <a:t>     </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旁遮普拥有</a:t>
            </a:r>
            <a:r>
              <a:rPr kumimoji="0" lang="zh-CN" altLang="en-US" sz="16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最多种类的主食</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，西孟加拉和马哈拉施特拉地区</a:t>
            </a:r>
            <a:r>
              <a:rPr kumimoji="0" lang="zh-CN" altLang="en-US" sz="16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以甜点为特色，古吉拉特拥有丰富多样的小吃，在开胃菜方面，只有旁遮普地区提供</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了选择。</a:t>
            </a:r>
            <a:b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br>
            <a:r>
              <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      </a:t>
            </a:r>
            <a:r>
              <a:rPr kumimoji="0" lang="zh-CN" altLang="en-US"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rPr>
              <a:t>对此我们给出的建议是：对印度的主食或开胃菜感兴趣的游客可以到旁遮普旅游；对爱好甜点的游客可以到西孟加拉和马哈拉施特拉；对喜欢小吃的游客可以到古吉拉特这边。</a:t>
            </a:r>
            <a:endParaRPr kumimoji="0" lang="en-US" altLang="zh-CN" sz="1600" b="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endParaRPr>
          </a:p>
        </p:txBody>
      </p:sp>
      <p:sp>
        <p:nvSpPr>
          <p:cNvPr id="4" name="文本框 3"/>
          <p:cNvSpPr txBox="1"/>
          <p:nvPr/>
        </p:nvSpPr>
        <p:spPr>
          <a:xfrm>
            <a:off x="325494" y="832485"/>
            <a:ext cx="3143885" cy="605155"/>
          </a:xfrm>
          <a:prstGeom prst="rect">
            <a:avLst/>
          </a:prstGeom>
          <a:noFill/>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rPr>
              <a:t>各州各菜肴类型</a:t>
            </a:r>
          </a:p>
        </p:txBody>
      </p:sp>
      <p:sp>
        <p:nvSpPr>
          <p:cNvPr id="17" name="矩形 16"/>
          <p:cNvSpPr/>
          <p:nvPr>
            <p:custDataLst>
              <p:tags r:id="rId1"/>
            </p:custDataLst>
          </p:nvPr>
        </p:nvSpPr>
        <p:spPr>
          <a:xfrm>
            <a:off x="8230870" y="769620"/>
            <a:ext cx="3413760" cy="1347470"/>
          </a:xfrm>
          <a:prstGeom prst="rect">
            <a:avLst/>
          </a:prstGeom>
          <a:solidFill>
            <a:schemeClr val="bg1"/>
          </a:solidFill>
          <a:ln>
            <a:solidFill>
              <a:schemeClr val="bg1">
                <a:lumMod val="95000"/>
              </a:schemeClr>
            </a:solidFill>
          </a:ln>
          <a:effectLst>
            <a:outerShdw blurRad="635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共同点：</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sym typeface="+mn-ea"/>
              </a:rPr>
              <a:t>大部分州均有主菜和甜点，且没有开胃菜。少部分州才有小吃。</a:t>
            </a:r>
          </a:p>
        </p:txBody>
      </p:sp>
      <p:sp>
        <p:nvSpPr>
          <p:cNvPr id="21" name="云形 20"/>
          <p:cNvSpPr/>
          <p:nvPr/>
        </p:nvSpPr>
        <p:spPr>
          <a:xfrm>
            <a:off x="751205" y="2117090"/>
            <a:ext cx="607060" cy="442595"/>
          </a:xfrm>
          <a:prstGeom prst="cloud">
            <a:avLst/>
          </a:prstGeom>
          <a:ln>
            <a:solidFill>
              <a:schemeClr val="accent6">
                <a:lumMod val="60000"/>
                <a:lumOff val="40000"/>
              </a:schemeClr>
            </a:solidFill>
          </a:ln>
        </p:spPr>
        <p:style>
          <a:lnRef idx="2">
            <a:schemeClr val="accent1"/>
          </a:lnRef>
          <a:fillRef idx="0">
            <a:srgbClr val="FFFFFF"/>
          </a:fillRef>
          <a:effectRef idx="0">
            <a:srgbClr val="FFFFFF"/>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 name="云形 21"/>
          <p:cNvSpPr/>
          <p:nvPr/>
        </p:nvSpPr>
        <p:spPr>
          <a:xfrm>
            <a:off x="4659630" y="2999740"/>
            <a:ext cx="683260" cy="490855"/>
          </a:xfrm>
          <a:prstGeom prst="cloud">
            <a:avLst/>
          </a:prstGeom>
          <a:ln>
            <a:solidFill>
              <a:schemeClr val="accent6">
                <a:lumMod val="60000"/>
                <a:lumOff val="40000"/>
              </a:schemeClr>
            </a:solidFill>
          </a:ln>
        </p:spPr>
        <p:style>
          <a:lnRef idx="2">
            <a:schemeClr val="accent1"/>
          </a:lnRef>
          <a:fillRef idx="0">
            <a:srgbClr val="FFFFFF"/>
          </a:fillRef>
          <a:effectRef idx="0">
            <a:srgbClr val="FFFFFF"/>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3" name="云形 22"/>
          <p:cNvSpPr/>
          <p:nvPr/>
        </p:nvSpPr>
        <p:spPr>
          <a:xfrm>
            <a:off x="5792470" y="2404745"/>
            <a:ext cx="683260" cy="443230"/>
          </a:xfrm>
          <a:prstGeom prst="cloud">
            <a:avLst/>
          </a:prstGeom>
          <a:ln>
            <a:solidFill>
              <a:schemeClr val="accent6">
                <a:lumMod val="60000"/>
                <a:lumOff val="40000"/>
              </a:schemeClr>
            </a:solidFill>
          </a:ln>
        </p:spPr>
        <p:style>
          <a:lnRef idx="2">
            <a:schemeClr val="accent1"/>
          </a:lnRef>
          <a:fillRef idx="0">
            <a:srgbClr val="FFFFFF"/>
          </a:fillRef>
          <a:effectRef idx="0">
            <a:srgbClr val="FFFFFF"/>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ppt_x"/>
                                          </p:val>
                                        </p:tav>
                                        <p:tav tm="100000">
                                          <p:val>
                                            <p:strVal val="#ppt_x"/>
                                          </p:val>
                                        </p:tav>
                                      </p:tavLst>
                                    </p:anim>
                                    <p:anim calcmode="lin" valueType="num">
                                      <p:cBhvr additive="base">
                                        <p:cTn id="1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ppt_x"/>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1000"/>
                                        <p:tgtEl>
                                          <p:spTgt spid="3"/>
                                        </p:tgtEl>
                                      </p:cBhvr>
                                    </p:animEffect>
                                    <p:anim calcmode="lin" valueType="num">
                                      <p:cBhvr>
                                        <p:cTn id="26" dur="1000" fill="hold"/>
                                        <p:tgtEl>
                                          <p:spTgt spid="3"/>
                                        </p:tgtEl>
                                        <p:attrNameLst>
                                          <p:attrName>ppt_x</p:attrName>
                                        </p:attrNameLst>
                                      </p:cBhvr>
                                      <p:tavLst>
                                        <p:tav tm="0">
                                          <p:val>
                                            <p:strVal val="#ppt_x"/>
                                          </p:val>
                                        </p:tav>
                                        <p:tav tm="100000">
                                          <p:val>
                                            <p:strVal val="#ppt_x"/>
                                          </p:val>
                                        </p:tav>
                                      </p:tavLst>
                                    </p:anim>
                                    <p:anim calcmode="lin" valueType="num">
                                      <p:cBhvr>
                                        <p:cTn id="2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2" nodeType="click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500" fill="hold"/>
                                        <p:tgtEl>
                                          <p:spTgt spid="17"/>
                                        </p:tgtEl>
                                        <p:attrNameLst>
                                          <p:attrName>ppt_x</p:attrName>
                                        </p:attrNameLst>
                                      </p:cBhvr>
                                      <p:tavLst>
                                        <p:tav tm="0">
                                          <p:val>
                                            <p:strVal val="#ppt_x"/>
                                          </p:val>
                                        </p:tav>
                                        <p:tav tm="100000">
                                          <p:val>
                                            <p:strVal val="#ppt_x"/>
                                          </p:val>
                                        </p:tav>
                                      </p:tavLst>
                                    </p:anim>
                                    <p:anim calcmode="lin" valueType="num">
                                      <p:cBhvr additive="base">
                                        <p:cTn id="33"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7" grpId="1" animBg="1"/>
      <p:bldP spid="17" grpId="2" animBg="1"/>
      <p:bldP spid="21" grpId="0" animBg="1"/>
      <p:bldP spid="21" grpId="1" animBg="1"/>
      <p:bldP spid="22" grpId="0" animBg="1"/>
      <p:bldP spid="22" grpId="1" animBg="1"/>
      <p:bldP spid="23" grpId="0" animBg="1"/>
      <p:bldP spid="23"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descr="3b32303139313837383bb0d7b2cb"/>
          <p:cNvPicPr>
            <a:picLocks noChangeAspect="1"/>
          </p:cNvPicPr>
          <p:nvPr>
            <p:custDataLst>
              <p:tags r:id="rId1"/>
            </p:custDataLst>
          </p:nvPr>
        </p:nvPicPr>
        <p:blipFill>
          <a:blip r:embed="rId17">
            <a:extLst>
              <a:ext uri="{96DAC541-7B7A-43D3-8B79-37D633B846F1}">
                <asvg:svgBlip xmlns:asvg="http://schemas.microsoft.com/office/drawing/2016/SVG/main" r:embed="rId18"/>
              </a:ext>
            </a:extLst>
          </a:blip>
          <a:stretch>
            <a:fillRect/>
          </a:stretch>
        </p:blipFill>
        <p:spPr>
          <a:xfrm rot="720000">
            <a:off x="2098703" y="3206632"/>
            <a:ext cx="376523" cy="376523"/>
          </a:xfrm>
          <a:prstGeom prst="rect">
            <a:avLst/>
          </a:prstGeom>
        </p:spPr>
      </p:pic>
      <p:sp>
        <p:nvSpPr>
          <p:cNvPr id="10" name="文本框 9"/>
          <p:cNvSpPr txBox="1"/>
          <p:nvPr>
            <p:custDataLst>
              <p:tags r:id="rId2"/>
            </p:custDataLst>
          </p:nvPr>
        </p:nvSpPr>
        <p:spPr>
          <a:xfrm>
            <a:off x="241267" y="231628"/>
            <a:ext cx="469872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sym typeface="+mn-ea"/>
              </a:rPr>
              <a:t>总结：旅客旅游地的选择</a:t>
            </a:r>
          </a:p>
        </p:txBody>
      </p:sp>
      <p:grpSp>
        <p:nvGrpSpPr>
          <p:cNvPr id="11" name="组合 10"/>
          <p:cNvGrpSpPr/>
          <p:nvPr/>
        </p:nvGrpSpPr>
        <p:grpSpPr>
          <a:xfrm>
            <a:off x="435723" y="1319743"/>
            <a:ext cx="3414165" cy="4636135"/>
            <a:chOff x="894348" y="1973179"/>
            <a:chExt cx="2887579" cy="3978442"/>
          </a:xfrm>
        </p:grpSpPr>
        <p:sp>
          <p:nvSpPr>
            <p:cNvPr id="12" name="矩形: 圆角 5"/>
            <p:cNvSpPr/>
            <p:nvPr>
              <p:custDataLst>
                <p:tags r:id="rId12"/>
              </p:custDataLst>
            </p:nvPr>
          </p:nvSpPr>
          <p:spPr>
            <a:xfrm>
              <a:off x="894348" y="1973179"/>
              <a:ext cx="2887579" cy="3978442"/>
            </a:xfrm>
            <a:prstGeom prst="roundRect">
              <a:avLst/>
            </a:prstGeom>
            <a:no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pic>
          <p:nvPicPr>
            <p:cNvPr id="15" name="图片 14"/>
            <p:cNvPicPr>
              <a:picLocks noChangeAspect="1"/>
            </p:cNvPicPr>
            <p:nvPr>
              <p:custDataLst>
                <p:tags r:id="rId13"/>
              </p:custDataLst>
            </p:nvPr>
          </p:nvPicPr>
          <p:blipFill>
            <a:blip r:embed="rId19" cstate="print">
              <a:extLst>
                <a:ext uri="{28A0092B-C50C-407E-A947-70E740481C1C}">
                  <a14:useLocalDpi xmlns:a14="http://schemas.microsoft.com/office/drawing/2010/main" val="0"/>
                </a:ext>
              </a:extLst>
            </a:blip>
            <a:stretch>
              <a:fillRect/>
            </a:stretch>
          </p:blipFill>
          <p:spPr>
            <a:xfrm>
              <a:off x="1815753" y="1973179"/>
              <a:ext cx="1162128" cy="1162123"/>
            </a:xfrm>
            <a:prstGeom prst="rect">
              <a:avLst/>
            </a:prstGeom>
          </p:spPr>
        </p:pic>
        <p:sp>
          <p:nvSpPr>
            <p:cNvPr id="16" name="文本框 15"/>
            <p:cNvSpPr txBox="1"/>
            <p:nvPr>
              <p:custDataLst>
                <p:tags r:id="rId14"/>
              </p:custDataLst>
            </p:nvPr>
          </p:nvSpPr>
          <p:spPr>
            <a:xfrm>
              <a:off x="1258669" y="3212465"/>
              <a:ext cx="2157666" cy="316938"/>
            </a:xfrm>
            <a:prstGeom prst="rect">
              <a:avLst/>
            </a:prstGeom>
            <a:solidFill>
              <a:schemeClr val="accent5">
                <a:lumMod val="60000"/>
                <a:lumOff val="40000"/>
              </a:schemeClr>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饮食类型</a:t>
              </a:r>
            </a:p>
          </p:txBody>
        </p:sp>
      </p:grpSp>
      <p:grpSp>
        <p:nvGrpSpPr>
          <p:cNvPr id="30" name="组合 29"/>
          <p:cNvGrpSpPr/>
          <p:nvPr/>
        </p:nvGrpSpPr>
        <p:grpSpPr>
          <a:xfrm>
            <a:off x="4515485" y="2414905"/>
            <a:ext cx="3355975" cy="4247515"/>
            <a:chOff x="894348" y="1973179"/>
            <a:chExt cx="2887579" cy="3856782"/>
          </a:xfrm>
        </p:grpSpPr>
        <p:sp>
          <p:nvSpPr>
            <p:cNvPr id="31" name="矩形: 圆角 12"/>
            <p:cNvSpPr/>
            <p:nvPr>
              <p:custDataLst>
                <p:tags r:id="rId9"/>
              </p:custDataLst>
            </p:nvPr>
          </p:nvSpPr>
          <p:spPr>
            <a:xfrm>
              <a:off x="894348" y="1973179"/>
              <a:ext cx="2887579" cy="3856782"/>
            </a:xfrm>
            <a:prstGeom prst="round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pic>
          <p:nvPicPr>
            <p:cNvPr id="32" name="图片 31"/>
            <p:cNvPicPr>
              <a:picLocks noChangeAspect="1"/>
            </p:cNvPicPr>
            <p:nvPr>
              <p:custDataLst>
                <p:tags r:id="rId10"/>
              </p:custDataLst>
            </p:nvPr>
          </p:nvPicPr>
          <p:blipFill>
            <a:blip r:embed="rId20" cstate="print">
              <a:extLst>
                <a:ext uri="{28A0092B-C50C-407E-A947-70E740481C1C}">
                  <a14:useLocalDpi xmlns:a14="http://schemas.microsoft.com/office/drawing/2010/main" val="0"/>
                </a:ext>
              </a:extLst>
            </a:blip>
            <a:srcRect/>
            <a:stretch>
              <a:fillRect/>
            </a:stretch>
          </p:blipFill>
          <p:spPr>
            <a:xfrm>
              <a:off x="1713360" y="2015847"/>
              <a:ext cx="1250100" cy="1250615"/>
            </a:xfrm>
            <a:prstGeom prst="rect">
              <a:avLst/>
            </a:prstGeom>
            <a:ln w="25400">
              <a:noFill/>
            </a:ln>
          </p:spPr>
        </p:pic>
        <p:sp>
          <p:nvSpPr>
            <p:cNvPr id="33" name="文本框 32"/>
            <p:cNvSpPr txBox="1"/>
            <p:nvPr>
              <p:custDataLst>
                <p:tags r:id="rId11"/>
              </p:custDataLst>
            </p:nvPr>
          </p:nvSpPr>
          <p:spPr>
            <a:xfrm>
              <a:off x="1259304" y="3266403"/>
              <a:ext cx="2157666" cy="334420"/>
            </a:xfrm>
            <a:prstGeom prst="rect">
              <a:avLst/>
            </a:prstGeom>
            <a:solidFill>
              <a:schemeClr val="accent5">
                <a:lumMod val="60000"/>
                <a:lumOff val="40000"/>
              </a:schemeClr>
            </a:solidFill>
            <a:ln w="25400">
              <a:noFill/>
            </a:ln>
          </p:spPr>
          <p:txBody>
            <a:bodyPr wrap="square" rtlCol="0">
              <a:spAutoFit/>
            </a:bodyPr>
            <a:lstStyle/>
            <a:p>
              <a:pPr marR="0" lvl="0" algn="ctr" defTabSz="914400" rtl="0" eaLnBrk="1" fontAlgn="auto" latinLnBrk="0" hangingPunct="1">
                <a:lnSpc>
                  <a:spcPct val="100000"/>
                </a:lnSpc>
                <a:spcBef>
                  <a:spcPts val="0"/>
                </a:spcBef>
                <a:spcAft>
                  <a:spcPts val="0"/>
                </a:spcAft>
                <a:buClrTx/>
                <a:buSzTx/>
                <a:tabLst/>
                <a:defRPr/>
              </a:pPr>
              <a:r>
                <a:rPr kumimoji="0" lang="zh-CN" altLang="en-US" sz="1800" b="1" i="0" u="none" strike="noStrike" kern="1200" cap="none" spc="0" normalizeH="0" baseline="0" noProof="0" dirty="0">
                  <a:solidFill>
                    <a:prstClr val="white"/>
                  </a:solidFill>
                  <a:effectLst/>
                  <a:uLnTx/>
                  <a:uFillTx/>
                  <a:latin typeface="微软雅黑" panose="020B0503020204020204" pitchFamily="34" charset="-122"/>
                  <a:ea typeface="微软雅黑" panose="020B0503020204020204" pitchFamily="34" charset="-122"/>
                </a:rPr>
                <a:t>风味特征</a:t>
              </a:r>
            </a:p>
          </p:txBody>
        </p:sp>
      </p:grpSp>
      <p:grpSp>
        <p:nvGrpSpPr>
          <p:cNvPr id="35" name="组合 34" descr="7b0a202020202262756c6c6574223a20227b5c2263617465676f727949645c223a31303030362c5c2274656d706c61746549645c223a32303233313134347d220a7d0a"/>
          <p:cNvGrpSpPr/>
          <p:nvPr/>
        </p:nvGrpSpPr>
        <p:grpSpPr>
          <a:xfrm>
            <a:off x="8568055" y="1366882"/>
            <a:ext cx="3499370" cy="4499027"/>
            <a:chOff x="894348" y="1972927"/>
            <a:chExt cx="3033424" cy="4145800"/>
          </a:xfrm>
        </p:grpSpPr>
        <p:sp>
          <p:nvSpPr>
            <p:cNvPr id="36" name="矩形: 圆角 17"/>
            <p:cNvSpPr/>
            <p:nvPr>
              <p:custDataLst>
                <p:tags r:id="rId5"/>
              </p:custDataLst>
            </p:nvPr>
          </p:nvSpPr>
          <p:spPr>
            <a:xfrm>
              <a:off x="894348" y="1973179"/>
              <a:ext cx="2887579" cy="3978442"/>
            </a:xfrm>
            <a:prstGeom prst="round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pic>
          <p:nvPicPr>
            <p:cNvPr id="37" name="图片 36"/>
            <p:cNvPicPr>
              <a:picLocks noChangeAspect="1"/>
            </p:cNvPicPr>
            <p:nvPr>
              <p:custDataLst>
                <p:tags r:id="rId6"/>
              </p:custDataLst>
            </p:nvPr>
          </p:nvPicPr>
          <p:blipFill>
            <a:blip r:embed="rId21" cstate="print">
              <a:extLst>
                <a:ext uri="{28A0092B-C50C-407E-A947-70E740481C1C}">
                  <a14:useLocalDpi xmlns:a14="http://schemas.microsoft.com/office/drawing/2010/main" val="0"/>
                </a:ext>
              </a:extLst>
            </a:blip>
            <a:srcRect/>
            <a:stretch>
              <a:fillRect/>
            </a:stretch>
          </p:blipFill>
          <p:spPr>
            <a:xfrm>
              <a:off x="1839469" y="1972927"/>
              <a:ext cx="1144934" cy="1146299"/>
            </a:xfrm>
            <a:prstGeom prst="rect">
              <a:avLst/>
            </a:prstGeom>
            <a:ln>
              <a:noFill/>
            </a:ln>
          </p:spPr>
        </p:pic>
        <p:sp>
          <p:nvSpPr>
            <p:cNvPr id="38" name="文本框 37"/>
            <p:cNvSpPr txBox="1"/>
            <p:nvPr>
              <p:custDataLst>
                <p:tags r:id="rId7"/>
              </p:custDataLst>
            </p:nvPr>
          </p:nvSpPr>
          <p:spPr>
            <a:xfrm>
              <a:off x="1409576" y="3194942"/>
              <a:ext cx="2157666" cy="339384"/>
            </a:xfrm>
            <a:prstGeom prst="rect">
              <a:avLst/>
            </a:prstGeom>
            <a:solidFill>
              <a:schemeClr val="accent5">
                <a:lumMod val="60000"/>
                <a:lumOff val="40000"/>
              </a:schemeClr>
            </a:solid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菜肴类型</a:t>
              </a:r>
            </a:p>
          </p:txBody>
        </p:sp>
        <p:sp>
          <p:nvSpPr>
            <p:cNvPr id="39" name="文本框 38"/>
            <p:cNvSpPr txBox="1"/>
            <p:nvPr>
              <p:custDataLst>
                <p:tags r:id="rId8"/>
              </p:custDataLst>
            </p:nvPr>
          </p:nvSpPr>
          <p:spPr>
            <a:xfrm>
              <a:off x="1208555" y="3635957"/>
              <a:ext cx="2719217" cy="2482770"/>
            </a:xfrm>
            <a:prstGeom prst="rect">
              <a:avLst/>
            </a:prstGeom>
            <a:noFill/>
            <a:ln>
              <a:noFill/>
            </a:ln>
          </p:spPr>
          <p:txBody>
            <a:bodyPr wrap="square" rtlCol="0">
              <a:no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charset="0"/>
                <a:buChar char="p"/>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喜好主菜</a:t>
              </a: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旁遮普、泰米尔纳德</a:t>
              </a: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charset="0"/>
                <a:buChar char="p"/>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喜好甜点</a:t>
              </a:r>
              <a:r>
                <a:rPr kumimoji="0" lang="zh-CN" altLang="en-US" sz="1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 </a:t>
              </a: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西孟加拉、马哈拉施特拉</a:t>
              </a: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charset="0"/>
                <a:buChar char="p"/>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喜好小吃、点心</a:t>
              </a: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 </a:t>
              </a: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吉吉拉特</a:t>
              </a:r>
            </a:p>
            <a:p>
              <a:pPr marL="285750" marR="0" lvl="0" indent="-285750" algn="l" defTabSz="914400" rtl="0" eaLnBrk="1" fontAlgn="auto" latinLnBrk="0" hangingPunct="1">
                <a:lnSpc>
                  <a:spcPct val="200000"/>
                </a:lnSpc>
                <a:spcBef>
                  <a:spcPts val="0"/>
                </a:spcBef>
                <a:spcAft>
                  <a:spcPts val="0"/>
                </a:spcAft>
                <a:buClrTx/>
                <a:buSzTx/>
                <a:buFont typeface="Arial" panose="020B0604020202020204" pitchFamily="34" charset="0"/>
                <a:buChar char="•"/>
                <a:tabLst/>
                <a:defRPr/>
              </a:pPr>
              <a:endParaRPr kumimoji="0" lang="zh-CN" altLang="en-US" sz="16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grpSp>
      <p:pic>
        <p:nvPicPr>
          <p:cNvPr id="42" name="图片 41" descr="3b32313539323231343bc8e2"/>
          <p:cNvPicPr>
            <a:picLocks noChangeAspect="1"/>
          </p:cNvPicPr>
          <p:nvPr>
            <p:custDataLst>
              <p:tags r:id="rId3"/>
            </p:custDataLst>
          </p:nvPr>
        </p:nvPicPr>
        <p:blipFill>
          <a:blip r:embed="rId22">
            <a:extLst>
              <a:ext uri="{96DAC541-7B7A-43D3-8B79-37D633B846F1}">
                <asvg:svgBlip xmlns:asvg="http://schemas.microsoft.com/office/drawing/2016/SVG/main" r:embed="rId23"/>
              </a:ext>
            </a:extLst>
          </a:blip>
          <a:stretch>
            <a:fillRect/>
          </a:stretch>
        </p:blipFill>
        <p:spPr>
          <a:xfrm rot="360000">
            <a:off x="2230309" y="4780075"/>
            <a:ext cx="403911" cy="360423"/>
          </a:xfrm>
          <a:prstGeom prst="rect">
            <a:avLst/>
          </a:prstGeom>
        </p:spPr>
      </p:pic>
      <p:pic>
        <p:nvPicPr>
          <p:cNvPr id="46" name="图片 45" descr="3b31393936363135343bcbbcbfbc"/>
          <p:cNvPicPr>
            <a:picLocks noChangeAspect="1"/>
          </p:cNvPicPr>
          <p:nvPr/>
        </p:nvPicPr>
        <p:blipFill>
          <a:blip r:embed="rId24">
            <a:extLst>
              <a:ext uri="{96DAC541-7B7A-43D3-8B79-37D633B846F1}">
                <asvg:svgBlip xmlns:asvg="http://schemas.microsoft.com/office/drawing/2016/SVG/main" r:embed="rId25"/>
              </a:ext>
            </a:extLst>
          </a:blip>
          <a:stretch>
            <a:fillRect/>
          </a:stretch>
        </p:blipFill>
        <p:spPr>
          <a:xfrm>
            <a:off x="5485765" y="953770"/>
            <a:ext cx="1221105" cy="1221105"/>
          </a:xfrm>
          <a:prstGeom prst="rect">
            <a:avLst/>
          </a:prstGeom>
        </p:spPr>
      </p:pic>
      <p:sp>
        <p:nvSpPr>
          <p:cNvPr id="47" name="文本框 46" descr="7b0a202020202262756c6c6574223a20227b5c2263617465676f727949645c223a31303030352c5c2274656d706c61746549645c223a32303233313336377d220a7d0a"/>
          <p:cNvSpPr txBox="1"/>
          <p:nvPr/>
        </p:nvSpPr>
        <p:spPr>
          <a:xfrm>
            <a:off x="866482" y="3177570"/>
            <a:ext cx="2842895" cy="3170099"/>
          </a:xfrm>
          <a:prstGeom prst="rect">
            <a:avLst/>
          </a:prstGeom>
          <a:noFill/>
        </p:spPr>
        <p:txBody>
          <a:bodyPr wrap="square" rtlCol="0" anchor="t">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charset="0"/>
              <a:buChar char="p"/>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喜好素食</a:t>
            </a: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北部-旁遮普邦   </a:t>
            </a: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西部-</a:t>
            </a:r>
            <a:r>
              <a:rPr lang="zh-CN" altLang="en-US" sz="1400" dirty="0">
                <a:solidFill>
                  <a:prstClr val="black"/>
                </a:solidFill>
                <a:latin typeface="微软雅黑" panose="020B0503020204020204" pitchFamily="34" charset="-122"/>
                <a:ea typeface="微软雅黑" panose="020B0503020204020204" pitchFamily="34" charset="-122"/>
                <a:sym typeface="+mn-ea"/>
              </a:rPr>
              <a:t>古</a:t>
            </a: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吉拉特</a:t>
            </a: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马哈拉施特拉邦</a:t>
            </a:r>
          </a:p>
          <a:p>
            <a:pPr marR="0" lvl="1" algn="l" defTabSz="914400" rtl="0" eaLnBrk="1" fontAlgn="auto" latinLnBrk="0" hangingPunct="1">
              <a:lnSpc>
                <a:spcPct val="150000"/>
              </a:lnSpc>
              <a:spcBef>
                <a:spcPts val="0"/>
              </a:spcBef>
              <a:spcAft>
                <a:spcPts val="0"/>
              </a:spcAft>
              <a:buClrTx/>
              <a:buSzTx/>
              <a:tabLst/>
              <a:defRPr/>
            </a:pP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charset="0"/>
              <a:buChar char="p"/>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喜好非素食</a:t>
            </a: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阿萨姆邦</a:t>
            </a: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西孟加拉邦</a:t>
            </a: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charset="0"/>
              <a:buChar char="l"/>
              <a:tabLst/>
              <a:defRPr/>
            </a:pPr>
            <a:endParaRPr kumimoji="0" lang="zh-CN" altLang="en-US" sz="16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sym typeface="+mn-ea"/>
            </a:endParaRPr>
          </a:p>
          <a:p>
            <a:pPr marL="742950" marR="0" lvl="1" indent="-285750" algn="l" defTabSz="914400" rtl="0" eaLnBrk="1" fontAlgn="auto" latinLnBrk="0" hangingPunct="1">
              <a:lnSpc>
                <a:spcPct val="100000"/>
              </a:lnSpc>
              <a:spcBef>
                <a:spcPts val="0"/>
              </a:spcBef>
              <a:spcAft>
                <a:spcPts val="0"/>
              </a:spcAft>
              <a:buClrTx/>
              <a:buSzTx/>
              <a:buFont typeface="Wingdings" panose="05000000000000000000" charset="0"/>
              <a:buChar char="l"/>
              <a:tabLst/>
              <a:defRPr/>
            </a:pPr>
            <a:endParaRPr kumimoji="0" lang="zh-CN" altLang="en-US" sz="16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sym typeface="+mn-ea"/>
            </a:endParaRPr>
          </a:p>
        </p:txBody>
      </p:sp>
      <p:sp>
        <p:nvSpPr>
          <p:cNvPr id="48" name="文本框 47" descr="7b0a202020202262756c6c6574223a20227b5c2263617465676f727949645c223a31303030352c5c2274656d706c61746549645c223a32303233313336377d220a7d0a"/>
          <p:cNvSpPr txBox="1"/>
          <p:nvPr>
            <p:custDataLst>
              <p:tags r:id="rId4"/>
            </p:custDataLst>
          </p:nvPr>
        </p:nvSpPr>
        <p:spPr>
          <a:xfrm>
            <a:off x="4794567" y="4207446"/>
            <a:ext cx="2842895" cy="2277547"/>
          </a:xfrm>
          <a:prstGeom prst="rect">
            <a:avLst/>
          </a:prstGeom>
          <a:noFill/>
        </p:spPr>
        <p:txBody>
          <a:bodyPr wrap="square" rtlCol="0" anchor="t">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charset="0"/>
              <a:buChar char="p"/>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喜好甜味</a:t>
            </a: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a:t>
            </a: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素菜</a:t>
            </a: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en-US" altLang="zh-CN" sz="14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sym typeface="+mn-ea"/>
              </a:rPr>
              <a:t>东北-西孟加拉邦</a:t>
            </a:r>
            <a:endPar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endParaRP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en-US" altLang="zh-CN" sz="14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sym typeface="+mn-ea"/>
              </a:rPr>
              <a:t>西部-马哈拉施特拉邦</a:t>
            </a:r>
            <a:endPar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endParaRP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charset="0"/>
              <a:buChar char="p"/>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喜好辛辣味</a:t>
            </a: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旁遮普邦</a:t>
            </a:r>
          </a:p>
          <a:p>
            <a:pPr marL="742950" marR="0" lvl="1" indent="-285750" algn="l" defTabSz="914400" rtl="0" eaLnBrk="1" fontAlgn="auto" latinLnBrk="0" hangingPunct="1">
              <a:lnSpc>
                <a:spcPct val="150000"/>
              </a:lnSpc>
              <a:spcBef>
                <a:spcPts val="0"/>
              </a:spcBef>
              <a:spcAft>
                <a:spcPts val="0"/>
              </a:spcAft>
              <a:buClrTx/>
              <a:buSzTx/>
              <a:buFont typeface="Wingdings" panose="05000000000000000000" charset="0"/>
              <a:buChar char="ü"/>
              <a:tabLst/>
              <a:defRPr/>
            </a:pPr>
            <a:r>
              <a:rPr lang="zh-CN" altLang="en-US" sz="1400" dirty="0">
                <a:solidFill>
                  <a:prstClr val="black"/>
                </a:solidFill>
                <a:latin typeface="微软雅黑" panose="020B0503020204020204" pitchFamily="34" charset="-122"/>
                <a:ea typeface="微软雅黑" panose="020B0503020204020204" pitchFamily="34" charset="-122"/>
              </a:rPr>
              <a:t>古</a:t>
            </a: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吉拉特邦</a:t>
            </a:r>
          </a:p>
          <a:p>
            <a:pPr marL="0" marR="0" lvl="0" indent="0" algn="l" defTabSz="914400" rtl="0" eaLnBrk="1" fontAlgn="auto" latinLnBrk="0" hangingPunct="1">
              <a:lnSpc>
                <a:spcPct val="100000"/>
              </a:lnSpc>
              <a:spcBef>
                <a:spcPts val="0"/>
              </a:spcBef>
              <a:spcAft>
                <a:spcPts val="0"/>
              </a:spcAft>
              <a:buClrTx/>
              <a:buSzTx/>
              <a:buFont typeface="Wingdings" panose="05000000000000000000" charset="0"/>
              <a:buNone/>
              <a:tabLst/>
              <a:defRPr/>
            </a:pPr>
            <a:endParaRPr kumimoji="0" lang="zh-CN" altLang="en-US" sz="16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sym typeface="+mn-ea"/>
            </a:endParaRPr>
          </a:p>
        </p:txBody>
      </p:sp>
      <p:sp>
        <p:nvSpPr>
          <p:cNvPr id="2" name="箭头: 右 1">
            <a:hlinkClick r:id="rId26" action="ppaction://hlinksldjump"/>
            <a:extLst>
              <a:ext uri="{FF2B5EF4-FFF2-40B4-BE49-F238E27FC236}">
                <a16:creationId xmlns:a16="http://schemas.microsoft.com/office/drawing/2014/main" id="{7E8E8E26-D224-E7EB-5022-E5A290780930}"/>
              </a:ext>
            </a:extLst>
          </p:cNvPr>
          <p:cNvSpPr/>
          <p:nvPr/>
        </p:nvSpPr>
        <p:spPr>
          <a:xfrm>
            <a:off x="11138628" y="5934124"/>
            <a:ext cx="694481" cy="631634"/>
          </a:xfrm>
          <a:prstGeom prst="rightArrow">
            <a:avLst/>
          </a:prstGeom>
          <a:solidFill>
            <a:srgbClr val="0546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27779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Horizontal)">
                                      <p:cBhvr>
                                        <p:cTn id="7" dur="500"/>
                                        <p:tgtEl>
                                          <p:spTgt spid="11"/>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barn(outHorizontal)">
                                      <p:cBhvr>
                                        <p:cTn id="11" dur="500"/>
                                        <p:tgtEl>
                                          <p:spTgt spid="30"/>
                                        </p:tgtEl>
                                      </p:cBhvr>
                                    </p:animEffect>
                                  </p:childTnLst>
                                </p:cTn>
                              </p:par>
                              <p:par>
                                <p:cTn id="12" presetID="3" presetClass="entr" presetSubtype="10" fill="hold" nodeType="withEffect">
                                  <p:stCondLst>
                                    <p:cond delay="0"/>
                                  </p:stCondLst>
                                  <p:childTnLst>
                                    <p:set>
                                      <p:cBhvr>
                                        <p:cTn id="13" dur="1" fill="hold">
                                          <p:stCondLst>
                                            <p:cond delay="0"/>
                                          </p:stCondLst>
                                        </p:cTn>
                                        <p:tgtEl>
                                          <p:spTgt spid="46"/>
                                        </p:tgtEl>
                                        <p:attrNameLst>
                                          <p:attrName>style.visibility</p:attrName>
                                        </p:attrNameLst>
                                      </p:cBhvr>
                                      <p:to>
                                        <p:strVal val="visible"/>
                                      </p:to>
                                    </p:set>
                                    <p:animEffect transition="in" filter="blinds(horizontal)">
                                      <p:cBhvr>
                                        <p:cTn id="14" dur="500"/>
                                        <p:tgtEl>
                                          <p:spTgt spid="46"/>
                                        </p:tgtEl>
                                      </p:cBhvr>
                                    </p:animEffect>
                                  </p:childTnLst>
                                </p:cTn>
                              </p:par>
                            </p:childTnLst>
                          </p:cTn>
                        </p:par>
                        <p:par>
                          <p:cTn id="15" fill="hold">
                            <p:stCondLst>
                              <p:cond delay="1000"/>
                            </p:stCondLst>
                            <p:childTnLst>
                              <p:par>
                                <p:cTn id="16" presetID="16" presetClass="entr" presetSubtype="42" fill="hold" nodeType="after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barn(outHorizontal)">
                                      <p:cBhvr>
                                        <p:cTn id="18" dur="500"/>
                                        <p:tgtEl>
                                          <p:spTgt spid="35"/>
                                        </p:tgtEl>
                                      </p:cBhvr>
                                    </p:animEffect>
                                  </p:childTnLst>
                                </p:cTn>
                              </p:par>
                            </p:childTnLst>
                          </p:cTn>
                        </p:par>
                        <p:par>
                          <p:cTn id="19" fill="hold">
                            <p:stCondLst>
                              <p:cond delay="1500"/>
                            </p:stCondLst>
                            <p:childTnLst>
                              <p:par>
                                <p:cTn id="20" presetID="4" presetClass="entr" presetSubtype="16" fill="hold" nodeType="after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box(in)">
                                      <p:cBhvr>
                                        <p:cTn id="22" dur="2000"/>
                                        <p:tgtEl>
                                          <p:spTgt spid="41"/>
                                        </p:tgtEl>
                                      </p:cBhvr>
                                    </p:animEffect>
                                  </p:childTnLst>
                                </p:cTn>
                              </p:par>
                            </p:childTnLst>
                          </p:cTn>
                        </p:par>
                        <p:par>
                          <p:cTn id="23" fill="hold">
                            <p:stCondLst>
                              <p:cond delay="3500"/>
                            </p:stCondLst>
                            <p:childTnLst>
                              <p:par>
                                <p:cTn id="24" presetID="3" presetClass="entr" presetSubtype="10" fill="hold" nodeType="after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blinds(horizontal)">
                                      <p:cBhvr>
                                        <p:cTn id="2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custDataLst>
              <p:tags r:id="rId1"/>
            </p:custDataLst>
          </p:nvPr>
        </p:nvSpPr>
        <p:spPr>
          <a:xfrm>
            <a:off x="241267" y="231628"/>
            <a:ext cx="7160935"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应用：为印度文旅局总结各地美食特色</a:t>
            </a:r>
            <a:endPar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sym typeface="+mn-ea"/>
            </a:endParaRPr>
          </a:p>
        </p:txBody>
      </p:sp>
      <p:sp>
        <p:nvSpPr>
          <p:cNvPr id="2" name="流程图: 可选过程 1">
            <a:extLst>
              <a:ext uri="{FF2B5EF4-FFF2-40B4-BE49-F238E27FC236}">
                <a16:creationId xmlns:a16="http://schemas.microsoft.com/office/drawing/2014/main" id="{D9F7F406-5768-4989-6FFF-1DBD925C8855}"/>
              </a:ext>
            </a:extLst>
          </p:cNvPr>
          <p:cNvSpPr/>
          <p:nvPr/>
        </p:nvSpPr>
        <p:spPr>
          <a:xfrm>
            <a:off x="1643605" y="2847371"/>
            <a:ext cx="3298785" cy="1805651"/>
          </a:xfrm>
          <a:prstGeom prst="flowChartAlternateProcess">
            <a:avLst/>
          </a:prstGeom>
          <a:solidFill>
            <a:srgbClr val="0546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986F62B6-0800-B8BF-E71D-28293E773CF4}"/>
              </a:ext>
            </a:extLst>
          </p:cNvPr>
          <p:cNvSpPr/>
          <p:nvPr/>
        </p:nvSpPr>
        <p:spPr>
          <a:xfrm>
            <a:off x="1809257" y="3288531"/>
            <a:ext cx="2967480" cy="923330"/>
          </a:xfrm>
          <a:prstGeom prst="rect">
            <a:avLst/>
          </a:prstGeom>
          <a:noFill/>
        </p:spPr>
        <p:txBody>
          <a:bodyPr wrap="none" lIns="91440" tIns="45720" rIns="91440" bIns="45720">
            <a:spAutoFit/>
          </a:bodyPr>
          <a:lstStyle/>
          <a:p>
            <a:pPr algn="ctr"/>
            <a:r>
              <a:rPr lang="zh-CN" alt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总体特色</a:t>
            </a:r>
          </a:p>
        </p:txBody>
      </p:sp>
      <p:sp>
        <p:nvSpPr>
          <p:cNvPr id="4" name="流程图: 可选过程 3">
            <a:hlinkClick r:id="rId3" action="ppaction://hlinksldjump"/>
            <a:extLst>
              <a:ext uri="{FF2B5EF4-FFF2-40B4-BE49-F238E27FC236}">
                <a16:creationId xmlns:a16="http://schemas.microsoft.com/office/drawing/2014/main" id="{AC3FE158-3E9F-7785-4495-D0D6B6D555B6}"/>
              </a:ext>
            </a:extLst>
          </p:cNvPr>
          <p:cNvSpPr/>
          <p:nvPr/>
        </p:nvSpPr>
        <p:spPr>
          <a:xfrm>
            <a:off x="1796005" y="2999771"/>
            <a:ext cx="3298785" cy="1805651"/>
          </a:xfrm>
          <a:prstGeom prst="flowChartAlternateProcess">
            <a:avLst/>
          </a:prstGeom>
          <a:solidFill>
            <a:srgbClr val="0546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E95DA4EC-7E49-CBA3-8C6C-FE9A88D93272}"/>
              </a:ext>
            </a:extLst>
          </p:cNvPr>
          <p:cNvSpPr/>
          <p:nvPr/>
        </p:nvSpPr>
        <p:spPr>
          <a:xfrm>
            <a:off x="2309509" y="3440931"/>
            <a:ext cx="2271776" cy="923330"/>
          </a:xfrm>
          <a:prstGeom prst="rect">
            <a:avLst/>
          </a:prstGeom>
          <a:noFill/>
        </p:spPr>
        <p:txBody>
          <a:bodyPr wrap="none" lIns="91440" tIns="45720" rIns="91440" bIns="45720">
            <a:spAutoFit/>
          </a:bodyPr>
          <a:lstStyle/>
          <a:p>
            <a:pPr algn="ctr"/>
            <a:r>
              <a:rPr lang="zh-CN" alt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共同点</a:t>
            </a:r>
          </a:p>
        </p:txBody>
      </p:sp>
      <p:sp>
        <p:nvSpPr>
          <p:cNvPr id="6" name="流程图: 可选过程 5">
            <a:extLst>
              <a:ext uri="{FF2B5EF4-FFF2-40B4-BE49-F238E27FC236}">
                <a16:creationId xmlns:a16="http://schemas.microsoft.com/office/drawing/2014/main" id="{C6EA5501-E2FD-465E-C0D7-7AC42F485427}"/>
              </a:ext>
            </a:extLst>
          </p:cNvPr>
          <p:cNvSpPr/>
          <p:nvPr/>
        </p:nvSpPr>
        <p:spPr>
          <a:xfrm>
            <a:off x="6931558" y="2847371"/>
            <a:ext cx="3298785" cy="1805651"/>
          </a:xfrm>
          <a:prstGeom prst="flowChartAlternateProcess">
            <a:avLst/>
          </a:prstGeom>
          <a:solidFill>
            <a:srgbClr val="0546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DBADE70D-C3C9-DF3C-0FFE-9BF7FB1D7B3D}"/>
              </a:ext>
            </a:extLst>
          </p:cNvPr>
          <p:cNvSpPr/>
          <p:nvPr/>
        </p:nvSpPr>
        <p:spPr>
          <a:xfrm>
            <a:off x="7097210" y="3288531"/>
            <a:ext cx="2967480" cy="923330"/>
          </a:xfrm>
          <a:prstGeom prst="rect">
            <a:avLst/>
          </a:prstGeom>
          <a:noFill/>
        </p:spPr>
        <p:txBody>
          <a:bodyPr wrap="none" lIns="91440" tIns="45720" rIns="91440" bIns="45720">
            <a:spAutoFit/>
          </a:bodyPr>
          <a:lstStyle/>
          <a:p>
            <a:pPr algn="ctr"/>
            <a:r>
              <a:rPr lang="zh-CN" alt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总体特色</a:t>
            </a:r>
          </a:p>
        </p:txBody>
      </p:sp>
      <p:sp>
        <p:nvSpPr>
          <p:cNvPr id="8" name="流程图: 可选过程 7">
            <a:hlinkClick r:id="rId4" action="ppaction://hlinksldjump"/>
            <a:extLst>
              <a:ext uri="{FF2B5EF4-FFF2-40B4-BE49-F238E27FC236}">
                <a16:creationId xmlns:a16="http://schemas.microsoft.com/office/drawing/2014/main" id="{01D0985F-BA2E-674C-5429-4276C8EBC238}"/>
              </a:ext>
            </a:extLst>
          </p:cNvPr>
          <p:cNvSpPr/>
          <p:nvPr/>
        </p:nvSpPr>
        <p:spPr>
          <a:xfrm>
            <a:off x="7083958" y="2999771"/>
            <a:ext cx="3298785" cy="1805651"/>
          </a:xfrm>
          <a:prstGeom prst="flowChartAlternateProcess">
            <a:avLst/>
          </a:prstGeom>
          <a:solidFill>
            <a:srgbClr val="0546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56534CB1-9878-BD5C-477D-D04179490614}"/>
              </a:ext>
            </a:extLst>
          </p:cNvPr>
          <p:cNvSpPr/>
          <p:nvPr/>
        </p:nvSpPr>
        <p:spPr>
          <a:xfrm>
            <a:off x="7249610" y="3440931"/>
            <a:ext cx="2967480" cy="923330"/>
          </a:xfrm>
          <a:prstGeom prst="rect">
            <a:avLst/>
          </a:prstGeom>
          <a:noFill/>
        </p:spPr>
        <p:txBody>
          <a:bodyPr wrap="none" lIns="91440" tIns="45720" rIns="91440" bIns="45720">
            <a:spAutoFit/>
          </a:bodyPr>
          <a:lstStyle/>
          <a:p>
            <a:pPr algn="ctr"/>
            <a:r>
              <a:rPr lang="zh-CN" alt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各地特色</a:t>
            </a:r>
          </a:p>
        </p:txBody>
      </p:sp>
    </p:spTree>
    <p:extLst>
      <p:ext uri="{BB962C8B-B14F-4D97-AF65-F5344CB8AC3E}">
        <p14:creationId xmlns:p14="http://schemas.microsoft.com/office/powerpoint/2010/main" val="2476225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p:bldP spid="6" grpId="0" animBg="1"/>
      <p:bldP spid="7" grpId="0"/>
      <p:bldP spid="8" grpId="0" animBg="1"/>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54662"/>
        </a:solidFill>
        <a:effectLst/>
      </p:bgPr>
    </p:bg>
    <p:spTree>
      <p:nvGrpSpPr>
        <p:cNvPr id="1" name=""/>
        <p:cNvGrpSpPr/>
        <p:nvPr/>
      </p:nvGrpSpPr>
      <p:grpSpPr>
        <a:xfrm>
          <a:off x="0" y="0"/>
          <a:ext cx="0" cy="0"/>
          <a:chOff x="0" y="0"/>
          <a:chExt cx="0" cy="0"/>
        </a:xfrm>
      </p:grpSpPr>
      <p:pic>
        <p:nvPicPr>
          <p:cNvPr id="44" name="图片 43"/>
          <p:cNvPicPr>
            <a:picLocks noChangeAspect="1"/>
          </p:cNvPicPr>
          <p:nvPr/>
        </p:nvPicPr>
        <p:blipFill>
          <a:blip r:embed="rId2" cstate="print">
            <a:extLst>
              <a:ext uri="{28A0092B-C50C-407E-A947-70E740481C1C}">
                <a14:useLocalDpi xmlns:a14="http://schemas.microsoft.com/office/drawing/2010/main" val="0"/>
              </a:ext>
            </a:extLst>
          </a:blip>
          <a:srcRect l="1264" t="15729" r="33309" b="19392"/>
          <a:stretch>
            <a:fillRect/>
          </a:stretch>
        </p:blipFill>
        <p:spPr>
          <a:xfrm>
            <a:off x="914400" y="718457"/>
            <a:ext cx="3713584" cy="5523723"/>
          </a:xfrm>
          <a:custGeom>
            <a:avLst/>
            <a:gdLst>
              <a:gd name="connsiteX0" fmla="*/ 0 w 3713584"/>
              <a:gd name="connsiteY0" fmla="*/ 0 h 5523723"/>
              <a:gd name="connsiteX1" fmla="*/ 3713584 w 3713584"/>
              <a:gd name="connsiteY1" fmla="*/ 0 h 5523723"/>
              <a:gd name="connsiteX2" fmla="*/ 3713584 w 3713584"/>
              <a:gd name="connsiteY2" fmla="*/ 5523723 h 5523723"/>
              <a:gd name="connsiteX3" fmla="*/ 0 w 3713584"/>
              <a:gd name="connsiteY3" fmla="*/ 5523723 h 5523723"/>
              <a:gd name="connsiteX4" fmla="*/ 0 w 3713584"/>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3584" h="5523723">
                <a:moveTo>
                  <a:pt x="0" y="0"/>
                </a:moveTo>
                <a:lnTo>
                  <a:pt x="3713584" y="0"/>
                </a:lnTo>
                <a:lnTo>
                  <a:pt x="3713584" y="5523723"/>
                </a:lnTo>
                <a:lnTo>
                  <a:pt x="0" y="5523723"/>
                </a:lnTo>
                <a:lnTo>
                  <a:pt x="0" y="0"/>
                </a:lnTo>
                <a:close/>
              </a:path>
            </a:pathLst>
          </a:custGeom>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l="70359" t="15729" r="3719" b="19392"/>
          <a:stretch>
            <a:fillRect/>
          </a:stretch>
        </p:blipFill>
        <p:spPr>
          <a:xfrm>
            <a:off x="4836164" y="718458"/>
            <a:ext cx="1471330" cy="5523723"/>
          </a:xfrm>
          <a:custGeom>
            <a:avLst/>
            <a:gdLst>
              <a:gd name="connsiteX0" fmla="*/ 0 w 1471330"/>
              <a:gd name="connsiteY0" fmla="*/ 0 h 5523723"/>
              <a:gd name="connsiteX1" fmla="*/ 1471330 w 1471330"/>
              <a:gd name="connsiteY1" fmla="*/ 0 h 5523723"/>
              <a:gd name="connsiteX2" fmla="*/ 1471330 w 1471330"/>
              <a:gd name="connsiteY2" fmla="*/ 5523723 h 5523723"/>
              <a:gd name="connsiteX3" fmla="*/ 0 w 1471330"/>
              <a:gd name="connsiteY3" fmla="*/ 5523723 h 5523723"/>
              <a:gd name="connsiteX4" fmla="*/ 0 w 1471330"/>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330" h="5523723">
                <a:moveTo>
                  <a:pt x="0" y="0"/>
                </a:moveTo>
                <a:lnTo>
                  <a:pt x="1471330" y="0"/>
                </a:lnTo>
                <a:lnTo>
                  <a:pt x="1471330" y="5523723"/>
                </a:lnTo>
                <a:lnTo>
                  <a:pt x="0" y="5523723"/>
                </a:lnTo>
                <a:lnTo>
                  <a:pt x="0" y="0"/>
                </a:lnTo>
                <a:close/>
              </a:path>
            </a:pathLst>
          </a:custGeom>
          <a:effectLst/>
        </p:spPr>
      </p:pic>
      <p:sp>
        <p:nvSpPr>
          <p:cNvPr id="16" name="椭圆 15"/>
          <p:cNvSpPr/>
          <p:nvPr/>
        </p:nvSpPr>
        <p:spPr>
          <a:xfrm>
            <a:off x="7968343" y="1390263"/>
            <a:ext cx="1819469" cy="1819469"/>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文本框 16"/>
          <p:cNvSpPr txBox="1"/>
          <p:nvPr/>
        </p:nvSpPr>
        <p:spPr>
          <a:xfrm>
            <a:off x="8243929" y="1784673"/>
            <a:ext cx="1268296" cy="120032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06</a:t>
            </a:r>
            <a:endParaRPr kumimoji="0" lang="zh-CN" altLang="en-US" sz="7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41" name="文本框 40"/>
          <p:cNvSpPr txBox="1"/>
          <p:nvPr/>
        </p:nvSpPr>
        <p:spPr>
          <a:xfrm>
            <a:off x="7622736" y="3648269"/>
            <a:ext cx="2749471"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相似性分析</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450229" y="445151"/>
            <a:ext cx="223651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相似性分析</a:t>
            </a:r>
          </a:p>
        </p:txBody>
      </p:sp>
      <p:sp>
        <p:nvSpPr>
          <p:cNvPr id="10" name="文本框 9"/>
          <p:cNvSpPr txBox="1"/>
          <p:nvPr/>
        </p:nvSpPr>
        <p:spPr>
          <a:xfrm>
            <a:off x="794238" y="1285037"/>
            <a:ext cx="264687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什么是余弦相似度</a:t>
            </a:r>
          </a:p>
        </p:txBody>
      </p:sp>
      <p:sp>
        <p:nvSpPr>
          <p:cNvPr id="13" name="文本框 12"/>
          <p:cNvSpPr txBox="1"/>
          <p:nvPr/>
        </p:nvSpPr>
        <p:spPr>
          <a:xfrm>
            <a:off x="6434888" y="1823647"/>
            <a:ext cx="45878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A</a:t>
            </a:r>
            <a:endParaRPr kumimoji="0" lang="zh-CN" altLang="en-US"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2" name="文本框 1">
            <a:extLst>
              <a:ext uri="{FF2B5EF4-FFF2-40B4-BE49-F238E27FC236}">
                <a16:creationId xmlns:a16="http://schemas.microsoft.com/office/drawing/2014/main" id="{E206AD35-3B01-5B94-30AE-7157371FC981}"/>
              </a:ext>
            </a:extLst>
          </p:cNvPr>
          <p:cNvSpPr txBox="1"/>
          <p:nvPr/>
        </p:nvSpPr>
        <p:spPr>
          <a:xfrm>
            <a:off x="794238" y="2061391"/>
            <a:ext cx="5052969" cy="2264851"/>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余弦相似度用向量空间中两个向量夹角的余弦值作为衡量两个个体间差异的大小。</a:t>
            </a:r>
            <a:endPar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当夹角为</a:t>
            </a:r>
            <a:r>
              <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0</a:t>
            </a: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，两个向量同向，相当于相似度最高，余弦值为</a:t>
            </a:r>
            <a:r>
              <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1</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当夹角</a:t>
            </a:r>
            <a:r>
              <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90°</a:t>
            </a: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，两个向量垂直，余弦为</a:t>
            </a:r>
            <a:r>
              <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0</a:t>
            </a: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a:t>
            </a:r>
            <a:b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b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当夹角</a:t>
            </a:r>
            <a:r>
              <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180°</a:t>
            </a: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，两个向量反向，余弦为</a:t>
            </a:r>
            <a:r>
              <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-1</a:t>
            </a: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a:t>
            </a:r>
            <a:endPar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6A4E6C60-CDF3-61D4-D851-05D47C411BE7}"/>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679726" y="833083"/>
            <a:ext cx="6512274" cy="4998661"/>
          </a:xfrm>
          <a:prstGeom prst="rect">
            <a:avLst/>
          </a:prstGeom>
        </p:spPr>
      </p:pic>
      <p:sp>
        <p:nvSpPr>
          <p:cNvPr id="4" name="对话气泡: 椭圆形 3">
            <a:extLst>
              <a:ext uri="{FF2B5EF4-FFF2-40B4-BE49-F238E27FC236}">
                <a16:creationId xmlns:a16="http://schemas.microsoft.com/office/drawing/2014/main" id="{454B10A3-022E-38AC-1AE8-E7F506C44D46}"/>
              </a:ext>
            </a:extLst>
          </p:cNvPr>
          <p:cNvSpPr/>
          <p:nvPr/>
        </p:nvSpPr>
        <p:spPr>
          <a:xfrm>
            <a:off x="1004485" y="5098755"/>
            <a:ext cx="4464995" cy="948416"/>
          </a:xfrm>
          <a:prstGeom prst="wedgeEllipseCallout">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文本怎么转换为可计算的向量？</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450229" y="445151"/>
            <a:ext cx="223651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相似性分析</a:t>
            </a:r>
          </a:p>
        </p:txBody>
      </p:sp>
      <p:sp>
        <p:nvSpPr>
          <p:cNvPr id="10" name="文本框 9"/>
          <p:cNvSpPr txBox="1"/>
          <p:nvPr/>
        </p:nvSpPr>
        <p:spPr>
          <a:xfrm>
            <a:off x="794238" y="1285037"/>
            <a:ext cx="172354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文本相似度</a:t>
            </a:r>
            <a:endParaRPr kumimoji="0" lang="zh-CN" altLang="en-US" sz="2400" b="0" i="0" u="sng" strike="noStrike" kern="1200" cap="none" spc="0" normalizeH="0" baseline="0" noProof="0" dirty="0">
              <a:ln>
                <a:noFill/>
              </a:ln>
              <a:solidFill>
                <a:srgbClr val="054662"/>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3" name="文本框 12"/>
          <p:cNvSpPr txBox="1"/>
          <p:nvPr/>
        </p:nvSpPr>
        <p:spPr>
          <a:xfrm>
            <a:off x="6434888" y="1823647"/>
            <a:ext cx="45878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A</a:t>
            </a:r>
            <a:endParaRPr kumimoji="0" lang="zh-CN" altLang="en-US"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2" name="文本框 1">
            <a:extLst>
              <a:ext uri="{FF2B5EF4-FFF2-40B4-BE49-F238E27FC236}">
                <a16:creationId xmlns:a16="http://schemas.microsoft.com/office/drawing/2014/main" id="{E206AD35-3B01-5B94-30AE-7157371FC981}"/>
              </a:ext>
            </a:extLst>
          </p:cNvPr>
          <p:cNvSpPr txBox="1"/>
          <p:nvPr/>
        </p:nvSpPr>
        <p:spPr>
          <a:xfrm>
            <a:off x="794238" y="1922862"/>
            <a:ext cx="11297243" cy="3003515"/>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rPr>
              <a:t>通过一个例子来解释：</a:t>
            </a:r>
            <a:endPar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S1</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：“我们  今天  去  爬山”</a:t>
            </a:r>
            <a:endPar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S2</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：“你们  昨天  去  跑步  去  爬山”</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对于这两个句子，所有出现的词汇为：（我们，今天，去，爬山，你们，昨天，跑步）</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根据词汇向量，</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S1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可表示的向量就是</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0</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0</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0</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	      S1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可表示的向量就是</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0</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0</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2</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那么两个句子的余弦相似度为：</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Sim(S1,S2) ≈ 0.53</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Wingdings" panose="05000000000000000000" pitchFamily="2" charset="2"/>
              </a:rPr>
              <a:t>说明两个句子的相似度较一般。</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p:txBody>
      </p:sp>
      <p:grpSp>
        <p:nvGrpSpPr>
          <p:cNvPr id="5" name="组合 4">
            <a:extLst>
              <a:ext uri="{FF2B5EF4-FFF2-40B4-BE49-F238E27FC236}">
                <a16:creationId xmlns:a16="http://schemas.microsoft.com/office/drawing/2014/main" id="{7E631F67-F73F-23AC-3913-B500FA4335D9}"/>
              </a:ext>
            </a:extLst>
          </p:cNvPr>
          <p:cNvGrpSpPr/>
          <p:nvPr/>
        </p:nvGrpSpPr>
        <p:grpSpPr>
          <a:xfrm>
            <a:off x="5659877" y="2116034"/>
            <a:ext cx="8416046" cy="1104898"/>
            <a:chOff x="533400" y="1263059"/>
            <a:chExt cx="2481279" cy="168535"/>
          </a:xfrm>
        </p:grpSpPr>
        <p:sp>
          <p:nvSpPr>
            <p:cNvPr id="6" name="文本框 5">
              <a:extLst>
                <a:ext uri="{FF2B5EF4-FFF2-40B4-BE49-F238E27FC236}">
                  <a16:creationId xmlns:a16="http://schemas.microsoft.com/office/drawing/2014/main" id="{35570E08-4267-4404-DD4A-61849E5B0BE5}"/>
                </a:ext>
              </a:extLst>
            </p:cNvPr>
            <p:cNvSpPr txBox="1"/>
            <p:nvPr/>
          </p:nvSpPr>
          <p:spPr>
            <a:xfrm>
              <a:off x="538179" y="1381850"/>
              <a:ext cx="2476500" cy="49744"/>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altLang="zh-CN" sz="1200" b="0" i="0" u="none" strike="noStrike" kern="1200" cap="none" spc="0" normalizeH="0" baseline="0" noProof="0">
                <a:ln>
                  <a:noFill/>
                </a:ln>
                <a:solidFill>
                  <a:prstClr val="black"/>
                </a:solidFill>
                <a:effectLst/>
                <a:uLnTx/>
                <a:uFillTx/>
                <a:latin typeface="汉仪旗黑X1-55W" panose="00020600040101010101" pitchFamily="18" charset="-122"/>
                <a:ea typeface="汉仪旗黑X1-55W" panose="00020600040101010101" pitchFamily="18" charset="-122"/>
                <a:cs typeface="+mn-cs"/>
                <a:sym typeface="汉仪旗黑X1-55W" panose="00020600040101010101" pitchFamily="18" charset="-122"/>
              </a:endParaRPr>
            </a:p>
          </p:txBody>
        </p:sp>
        <p:sp>
          <p:nvSpPr>
            <p:cNvPr id="7" name="文本框 6">
              <a:extLst>
                <a:ext uri="{FF2B5EF4-FFF2-40B4-BE49-F238E27FC236}">
                  <a16:creationId xmlns:a16="http://schemas.microsoft.com/office/drawing/2014/main" id="{1122CE66-3FD4-1496-E72F-681E3C12175D}"/>
                </a:ext>
              </a:extLst>
            </p:cNvPr>
            <p:cNvSpPr txBox="1"/>
            <p:nvPr/>
          </p:nvSpPr>
          <p:spPr>
            <a:xfrm>
              <a:off x="533400" y="1263059"/>
              <a:ext cx="1315118" cy="704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srgbClr val="6B341B"/>
                </a:solidFill>
                <a:effectLst/>
                <a:uLnTx/>
                <a:uFillTx/>
                <a:latin typeface="汉仪中宋简" panose="02010600000101010101" pitchFamily="2" charset="-122"/>
                <a:ea typeface="汉仪中宋简" panose="02010600000101010101" pitchFamily="2" charset="-122"/>
                <a:cs typeface="+mn-cs"/>
                <a:sym typeface="汉仪中宋简" panose="02010600000101010101" pitchFamily="2" charset="-122"/>
              </a:endParaRPr>
            </a:p>
          </p:txBody>
        </p:sp>
      </p:grpSp>
    </p:spTree>
    <p:extLst>
      <p:ext uri="{BB962C8B-B14F-4D97-AF65-F5344CB8AC3E}">
        <p14:creationId xmlns:p14="http://schemas.microsoft.com/office/powerpoint/2010/main" val="18487155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450229" y="445151"/>
            <a:ext cx="223651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相似性分析</a:t>
            </a:r>
          </a:p>
        </p:txBody>
      </p:sp>
      <p:sp>
        <p:nvSpPr>
          <p:cNvPr id="10" name="文本框 9"/>
          <p:cNvSpPr txBox="1"/>
          <p:nvPr/>
        </p:nvSpPr>
        <p:spPr>
          <a:xfrm>
            <a:off x="794238" y="1285037"/>
            <a:ext cx="1980029"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数据再处理</a:t>
            </a:r>
            <a:endParaRPr kumimoji="0" lang="zh-CN" altLang="en-US" sz="2400" b="0" i="0" u="sng" strike="noStrike" kern="1200" cap="none" spc="0" normalizeH="0" baseline="0" noProof="0" dirty="0">
              <a:ln>
                <a:noFill/>
              </a:ln>
              <a:solidFill>
                <a:srgbClr val="054662"/>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3" name="文本框 12"/>
          <p:cNvSpPr txBox="1"/>
          <p:nvPr/>
        </p:nvSpPr>
        <p:spPr>
          <a:xfrm>
            <a:off x="6434888" y="1823647"/>
            <a:ext cx="45878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A</a:t>
            </a:r>
            <a:endParaRPr kumimoji="0" lang="zh-CN" altLang="en-US"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2" name="文本框 1">
            <a:extLst>
              <a:ext uri="{FF2B5EF4-FFF2-40B4-BE49-F238E27FC236}">
                <a16:creationId xmlns:a16="http://schemas.microsoft.com/office/drawing/2014/main" id="{E206AD35-3B01-5B94-30AE-7157371FC981}"/>
              </a:ext>
            </a:extLst>
          </p:cNvPr>
          <p:cNvSpPr txBox="1"/>
          <p:nvPr/>
        </p:nvSpPr>
        <p:spPr>
          <a:xfrm>
            <a:off x="718823" y="1804527"/>
            <a:ext cx="11297243" cy="1526187"/>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1.</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对</a:t>
            </a: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ingredients</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特征处理词汇左右空格和大小写问题；</a:t>
            </a:r>
            <a:endPar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2.</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将</a:t>
            </a: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ingredients</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a:t>
            </a: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diet</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a:t>
            </a:r>
            <a:r>
              <a:rPr kumimoji="0" lang="en-US" altLang="zh-CN" sz="1600" b="0" i="0" u="none" strike="noStrike" kern="1200" cap="none" spc="0" normalizeH="0" baseline="0" noProof="0" dirty="0" err="1">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flavor_profile</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a:t>
            </a: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course</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特征合并为一列；</a:t>
            </a:r>
            <a:endPar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3.</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将合并后的特征文本转为向量；</a:t>
            </a:r>
            <a:endPar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4.</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向量列转换成</a:t>
            </a: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255*365</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矩阵</a:t>
            </a:r>
            <a:endPar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p:txBody>
      </p:sp>
      <p:pic>
        <p:nvPicPr>
          <p:cNvPr id="4" name="图片 3">
            <a:extLst>
              <a:ext uri="{FF2B5EF4-FFF2-40B4-BE49-F238E27FC236}">
                <a16:creationId xmlns:a16="http://schemas.microsoft.com/office/drawing/2014/main" id="{FBCB5F95-172B-DCA3-AD62-880905E71C89}"/>
              </a:ext>
            </a:extLst>
          </p:cNvPr>
          <p:cNvPicPr>
            <a:picLocks noChangeAspect="1"/>
          </p:cNvPicPr>
          <p:nvPr/>
        </p:nvPicPr>
        <p:blipFill>
          <a:blip r:embed="rId2"/>
          <a:stretch>
            <a:fillRect/>
          </a:stretch>
        </p:blipFill>
        <p:spPr>
          <a:xfrm>
            <a:off x="718823" y="3776435"/>
            <a:ext cx="10470015" cy="2350988"/>
          </a:xfrm>
          <a:prstGeom prst="rect">
            <a:avLst/>
          </a:prstGeom>
        </p:spPr>
      </p:pic>
    </p:spTree>
    <p:extLst>
      <p:ext uri="{BB962C8B-B14F-4D97-AF65-F5344CB8AC3E}">
        <p14:creationId xmlns:p14="http://schemas.microsoft.com/office/powerpoint/2010/main" val="275432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54662"/>
        </a:solidFill>
        <a:effectLst/>
      </p:bgPr>
    </p:bg>
    <p:spTree>
      <p:nvGrpSpPr>
        <p:cNvPr id="1" name=""/>
        <p:cNvGrpSpPr/>
        <p:nvPr/>
      </p:nvGrpSpPr>
      <p:grpSpPr>
        <a:xfrm>
          <a:off x="0" y="0"/>
          <a:ext cx="0" cy="0"/>
          <a:chOff x="0" y="0"/>
          <a:chExt cx="0" cy="0"/>
        </a:xfrm>
      </p:grpSpPr>
      <p:pic>
        <p:nvPicPr>
          <p:cNvPr id="44" name="图片 43"/>
          <p:cNvPicPr>
            <a:picLocks noChangeAspect="1"/>
          </p:cNvPicPr>
          <p:nvPr/>
        </p:nvPicPr>
        <p:blipFill>
          <a:blip r:embed="rId2" cstate="print">
            <a:extLst>
              <a:ext uri="{28A0092B-C50C-407E-A947-70E740481C1C}">
                <a14:useLocalDpi xmlns:a14="http://schemas.microsoft.com/office/drawing/2010/main" val="0"/>
              </a:ext>
            </a:extLst>
          </a:blip>
          <a:srcRect l="1264" t="15729" r="33309" b="19392"/>
          <a:stretch>
            <a:fillRect/>
          </a:stretch>
        </p:blipFill>
        <p:spPr>
          <a:xfrm>
            <a:off x="914400" y="718457"/>
            <a:ext cx="3713584" cy="5523723"/>
          </a:xfrm>
          <a:custGeom>
            <a:avLst/>
            <a:gdLst>
              <a:gd name="connsiteX0" fmla="*/ 0 w 3713584"/>
              <a:gd name="connsiteY0" fmla="*/ 0 h 5523723"/>
              <a:gd name="connsiteX1" fmla="*/ 3713584 w 3713584"/>
              <a:gd name="connsiteY1" fmla="*/ 0 h 5523723"/>
              <a:gd name="connsiteX2" fmla="*/ 3713584 w 3713584"/>
              <a:gd name="connsiteY2" fmla="*/ 5523723 h 5523723"/>
              <a:gd name="connsiteX3" fmla="*/ 0 w 3713584"/>
              <a:gd name="connsiteY3" fmla="*/ 5523723 h 5523723"/>
              <a:gd name="connsiteX4" fmla="*/ 0 w 3713584"/>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3584" h="5523723">
                <a:moveTo>
                  <a:pt x="0" y="0"/>
                </a:moveTo>
                <a:lnTo>
                  <a:pt x="3713584" y="0"/>
                </a:lnTo>
                <a:lnTo>
                  <a:pt x="3713584" y="5523723"/>
                </a:lnTo>
                <a:lnTo>
                  <a:pt x="0" y="5523723"/>
                </a:lnTo>
                <a:lnTo>
                  <a:pt x="0" y="0"/>
                </a:lnTo>
                <a:close/>
              </a:path>
            </a:pathLst>
          </a:custGeom>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l="70359" t="15729" r="3719" b="19392"/>
          <a:stretch>
            <a:fillRect/>
          </a:stretch>
        </p:blipFill>
        <p:spPr>
          <a:xfrm>
            <a:off x="4836164" y="718458"/>
            <a:ext cx="1471330" cy="5523723"/>
          </a:xfrm>
          <a:custGeom>
            <a:avLst/>
            <a:gdLst>
              <a:gd name="connsiteX0" fmla="*/ 0 w 1471330"/>
              <a:gd name="connsiteY0" fmla="*/ 0 h 5523723"/>
              <a:gd name="connsiteX1" fmla="*/ 1471330 w 1471330"/>
              <a:gd name="connsiteY1" fmla="*/ 0 h 5523723"/>
              <a:gd name="connsiteX2" fmla="*/ 1471330 w 1471330"/>
              <a:gd name="connsiteY2" fmla="*/ 5523723 h 5523723"/>
              <a:gd name="connsiteX3" fmla="*/ 0 w 1471330"/>
              <a:gd name="connsiteY3" fmla="*/ 5523723 h 5523723"/>
              <a:gd name="connsiteX4" fmla="*/ 0 w 1471330"/>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330" h="5523723">
                <a:moveTo>
                  <a:pt x="0" y="0"/>
                </a:moveTo>
                <a:lnTo>
                  <a:pt x="1471330" y="0"/>
                </a:lnTo>
                <a:lnTo>
                  <a:pt x="1471330" y="5523723"/>
                </a:lnTo>
                <a:lnTo>
                  <a:pt x="0" y="5523723"/>
                </a:lnTo>
                <a:lnTo>
                  <a:pt x="0" y="0"/>
                </a:lnTo>
                <a:close/>
              </a:path>
            </a:pathLst>
          </a:custGeom>
          <a:effectLst/>
        </p:spPr>
      </p:pic>
      <p:sp>
        <p:nvSpPr>
          <p:cNvPr id="16" name="椭圆 15"/>
          <p:cNvSpPr/>
          <p:nvPr/>
        </p:nvSpPr>
        <p:spPr>
          <a:xfrm>
            <a:off x="7968343" y="1390263"/>
            <a:ext cx="1819469" cy="1819469"/>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8243929" y="1699832"/>
            <a:ext cx="1268296" cy="1200329"/>
          </a:xfrm>
          <a:prstGeom prst="rect">
            <a:avLst/>
          </a:prstGeom>
          <a:noFill/>
        </p:spPr>
        <p:txBody>
          <a:bodyPr wrap="none" rtlCol="0">
            <a:spAutoFit/>
          </a:bodyPr>
          <a:lstStyle/>
          <a:p>
            <a:r>
              <a:rPr lang="en-US" altLang="zh-CN" sz="72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01</a:t>
            </a:r>
            <a:endParaRPr lang="zh-CN" altLang="en-US" sz="72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41" name="文本框 40"/>
          <p:cNvSpPr txBox="1"/>
          <p:nvPr/>
        </p:nvSpPr>
        <p:spPr>
          <a:xfrm>
            <a:off x="7759822" y="3735920"/>
            <a:ext cx="2236510"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项目背景</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450229" y="445151"/>
            <a:ext cx="223651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相似性分析</a:t>
            </a:r>
          </a:p>
        </p:txBody>
      </p:sp>
      <p:sp>
        <p:nvSpPr>
          <p:cNvPr id="10" name="文本框 9"/>
          <p:cNvSpPr txBox="1"/>
          <p:nvPr/>
        </p:nvSpPr>
        <p:spPr>
          <a:xfrm>
            <a:off x="794239" y="1361982"/>
            <a:ext cx="419605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计算余弦相似度</a:t>
            </a:r>
          </a:p>
        </p:txBody>
      </p:sp>
      <p:sp>
        <p:nvSpPr>
          <p:cNvPr id="13" name="文本框 12"/>
          <p:cNvSpPr txBox="1"/>
          <p:nvPr/>
        </p:nvSpPr>
        <p:spPr>
          <a:xfrm>
            <a:off x="6434888" y="1823647"/>
            <a:ext cx="45878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A</a:t>
            </a:r>
            <a:endParaRPr kumimoji="0" lang="zh-CN" altLang="en-US"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2" name="文本框 1">
            <a:extLst>
              <a:ext uri="{FF2B5EF4-FFF2-40B4-BE49-F238E27FC236}">
                <a16:creationId xmlns:a16="http://schemas.microsoft.com/office/drawing/2014/main" id="{E206AD35-3B01-5B94-30AE-7157371FC981}"/>
              </a:ext>
            </a:extLst>
          </p:cNvPr>
          <p:cNvSpPr txBox="1"/>
          <p:nvPr/>
        </p:nvSpPr>
        <p:spPr>
          <a:xfrm>
            <a:off x="794239" y="2272145"/>
            <a:ext cx="4196050" cy="1156855"/>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使用</a:t>
            </a:r>
            <a:r>
              <a:rPr kumimoji="0" lang="en-US" altLang="zh-CN" sz="1600" b="0" i="0" u="none" strike="noStrike" kern="1200" cap="none" spc="0" normalizeH="0" baseline="0" noProof="0" dirty="0" err="1">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sklearn</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的</a:t>
            </a:r>
            <a:r>
              <a:rPr kumimoji="0" lang="en-US" altLang="zh-CN" sz="1600" b="0" i="0" u="none" strike="noStrike" kern="1200" cap="none" spc="0" normalizeH="0" baseline="0" noProof="0" dirty="0" err="1">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cosine_similarity</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方法计算</a:t>
            </a: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255</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种美食之间的余弦相似度：</a:t>
            </a:r>
            <a:endPar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从热力图大致可以看出各美食之间的相似性。</a:t>
            </a:r>
            <a:endPar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p:txBody>
      </p:sp>
      <p:pic>
        <p:nvPicPr>
          <p:cNvPr id="5" name="图片 4">
            <a:extLst>
              <a:ext uri="{FF2B5EF4-FFF2-40B4-BE49-F238E27FC236}">
                <a16:creationId xmlns:a16="http://schemas.microsoft.com/office/drawing/2014/main" id="{5831A8DC-5904-1BD6-D972-7049E19C517C}"/>
              </a:ext>
            </a:extLst>
          </p:cNvPr>
          <p:cNvPicPr>
            <a:picLocks noChangeAspect="1"/>
          </p:cNvPicPr>
          <p:nvPr/>
        </p:nvPicPr>
        <p:blipFill>
          <a:blip r:embed="rId2"/>
          <a:stretch>
            <a:fillRect/>
          </a:stretch>
        </p:blipFill>
        <p:spPr>
          <a:xfrm>
            <a:off x="5912950" y="0"/>
            <a:ext cx="6279050" cy="6858000"/>
          </a:xfrm>
          <a:prstGeom prst="rect">
            <a:avLst/>
          </a:prstGeom>
        </p:spPr>
      </p:pic>
    </p:spTree>
    <p:extLst>
      <p:ext uri="{BB962C8B-B14F-4D97-AF65-F5344CB8AC3E}">
        <p14:creationId xmlns:p14="http://schemas.microsoft.com/office/powerpoint/2010/main" val="18075797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450229" y="445151"/>
            <a:ext cx="223651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相似性分析</a:t>
            </a:r>
          </a:p>
        </p:txBody>
      </p:sp>
      <p:sp>
        <p:nvSpPr>
          <p:cNvPr id="10" name="文本框 9"/>
          <p:cNvSpPr txBox="1"/>
          <p:nvPr/>
        </p:nvSpPr>
        <p:spPr>
          <a:xfrm>
            <a:off x="792582" y="1223482"/>
            <a:ext cx="2680192" cy="45890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验证相似度准确性</a:t>
            </a:r>
            <a:endParaRPr kumimoji="0" lang="zh-CN" altLang="en-US" sz="2400" b="0" i="0" u="sng" strike="noStrike" kern="1200" cap="none" spc="0" normalizeH="0" baseline="0" noProof="0" dirty="0">
              <a:ln>
                <a:noFill/>
              </a:ln>
              <a:solidFill>
                <a:srgbClr val="054662"/>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3" name="文本框 12"/>
          <p:cNvSpPr txBox="1"/>
          <p:nvPr/>
        </p:nvSpPr>
        <p:spPr>
          <a:xfrm>
            <a:off x="6434888" y="1823647"/>
            <a:ext cx="45878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A</a:t>
            </a:r>
            <a:endParaRPr kumimoji="0" lang="zh-CN" altLang="en-US"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2" name="文本框 1">
            <a:extLst>
              <a:ext uri="{FF2B5EF4-FFF2-40B4-BE49-F238E27FC236}">
                <a16:creationId xmlns:a16="http://schemas.microsoft.com/office/drawing/2014/main" id="{E206AD35-3B01-5B94-30AE-7157371FC981}"/>
              </a:ext>
            </a:extLst>
          </p:cNvPr>
          <p:cNvSpPr txBox="1"/>
          <p:nvPr/>
        </p:nvSpPr>
        <p:spPr>
          <a:xfrm>
            <a:off x="792582" y="1794232"/>
            <a:ext cx="4643523" cy="458908"/>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抽取名为</a:t>
            </a:r>
            <a:r>
              <a:rPr kumimoji="0" lang="en-US" altLang="zh-CN"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Ledikeni</a:t>
            </a: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的美食验证：</a:t>
            </a:r>
            <a:endParaRPr kumimoji="0" lang="en-US" altLang="zh-CN"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p:txBody>
      </p:sp>
      <p:pic>
        <p:nvPicPr>
          <p:cNvPr id="4" name="图片 3">
            <a:extLst>
              <a:ext uri="{FF2B5EF4-FFF2-40B4-BE49-F238E27FC236}">
                <a16:creationId xmlns:a16="http://schemas.microsoft.com/office/drawing/2014/main" id="{3A68066A-FE97-88A8-3D09-9352CE9C1333}"/>
              </a:ext>
            </a:extLst>
          </p:cNvPr>
          <p:cNvPicPr>
            <a:picLocks noChangeAspect="1"/>
          </p:cNvPicPr>
          <p:nvPr/>
        </p:nvPicPr>
        <p:blipFill>
          <a:blip r:embed="rId2"/>
          <a:stretch>
            <a:fillRect/>
          </a:stretch>
        </p:blipFill>
        <p:spPr>
          <a:xfrm>
            <a:off x="5485464" y="2138656"/>
            <a:ext cx="6706536" cy="1762371"/>
          </a:xfrm>
          <a:prstGeom prst="rect">
            <a:avLst/>
          </a:prstGeom>
        </p:spPr>
      </p:pic>
      <p:sp>
        <p:nvSpPr>
          <p:cNvPr id="6" name="文本框 5">
            <a:extLst>
              <a:ext uri="{FF2B5EF4-FFF2-40B4-BE49-F238E27FC236}">
                <a16:creationId xmlns:a16="http://schemas.microsoft.com/office/drawing/2014/main" id="{E988FA1D-5934-2AC1-EF1B-7926292759CC}"/>
              </a:ext>
            </a:extLst>
          </p:cNvPr>
          <p:cNvSpPr txBox="1"/>
          <p:nvPr/>
        </p:nvSpPr>
        <p:spPr>
          <a:xfrm>
            <a:off x="1291973" y="4602930"/>
            <a:ext cx="3911623" cy="1289905"/>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验证这些美食的配料及其它属性：</a:t>
            </a:r>
            <a:endParaRPr kumimoji="0" lang="en-US" altLang="zh-CN"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从数据中可以看出，计算基本准确，</a:t>
            </a:r>
            <a:endParaRPr kumimoji="0" lang="en-US" altLang="zh-CN"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余弦相似度是可以用在此数据上的。</a:t>
            </a:r>
            <a:endParaRPr kumimoji="0" lang="en-US" altLang="zh-CN"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p:txBody>
      </p:sp>
      <p:sp>
        <p:nvSpPr>
          <p:cNvPr id="7" name="文本框 6">
            <a:extLst>
              <a:ext uri="{FF2B5EF4-FFF2-40B4-BE49-F238E27FC236}">
                <a16:creationId xmlns:a16="http://schemas.microsoft.com/office/drawing/2014/main" id="{FD2CF84E-0914-9E98-BC2F-869678269FEE}"/>
              </a:ext>
            </a:extLst>
          </p:cNvPr>
          <p:cNvSpPr txBox="1"/>
          <p:nvPr/>
        </p:nvSpPr>
        <p:spPr>
          <a:xfrm>
            <a:off x="1291973" y="2652800"/>
            <a:ext cx="4643523" cy="458908"/>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计算与其相似性较高和较低的美食：</a:t>
            </a:r>
            <a:endParaRPr kumimoji="0" lang="en-US" altLang="zh-CN"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p:txBody>
      </p:sp>
      <p:pic>
        <p:nvPicPr>
          <p:cNvPr id="11" name="图片 10">
            <a:extLst>
              <a:ext uri="{FF2B5EF4-FFF2-40B4-BE49-F238E27FC236}">
                <a16:creationId xmlns:a16="http://schemas.microsoft.com/office/drawing/2014/main" id="{CDFA3573-BA12-2091-23E5-8FF8114E2D7D}"/>
              </a:ext>
            </a:extLst>
          </p:cNvPr>
          <p:cNvPicPr>
            <a:picLocks noChangeAspect="1"/>
          </p:cNvPicPr>
          <p:nvPr/>
        </p:nvPicPr>
        <p:blipFill>
          <a:blip r:embed="rId3"/>
          <a:stretch>
            <a:fillRect/>
          </a:stretch>
        </p:blipFill>
        <p:spPr>
          <a:xfrm>
            <a:off x="5485464" y="4531693"/>
            <a:ext cx="6706536" cy="1488601"/>
          </a:xfrm>
          <a:prstGeom prst="rect">
            <a:avLst/>
          </a:prstGeom>
        </p:spPr>
      </p:pic>
    </p:spTree>
    <p:extLst>
      <p:ext uri="{BB962C8B-B14F-4D97-AF65-F5344CB8AC3E}">
        <p14:creationId xmlns:p14="http://schemas.microsoft.com/office/powerpoint/2010/main" val="1083113162"/>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450229" y="445151"/>
            <a:ext cx="264687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美食推荐系统</a:t>
            </a:r>
          </a:p>
        </p:txBody>
      </p:sp>
      <p:sp>
        <p:nvSpPr>
          <p:cNvPr id="2" name="文本框 1">
            <a:extLst>
              <a:ext uri="{FF2B5EF4-FFF2-40B4-BE49-F238E27FC236}">
                <a16:creationId xmlns:a16="http://schemas.microsoft.com/office/drawing/2014/main" id="{E206AD35-3B01-5B94-30AE-7157371FC981}"/>
              </a:ext>
            </a:extLst>
          </p:cNvPr>
          <p:cNvSpPr txBox="1"/>
          <p:nvPr/>
        </p:nvSpPr>
        <p:spPr>
          <a:xfrm>
            <a:off x="407356" y="1098361"/>
            <a:ext cx="4643523" cy="1289905"/>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基于数据分析和相似性分析结果，</a:t>
            </a:r>
            <a:endParaRPr kumimoji="0" lang="en-US" altLang="zh-CN"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使用</a:t>
            </a:r>
            <a:r>
              <a:rPr kumimoji="0" lang="en-US" altLang="zh-CN" sz="1800" b="0" i="0" u="none" strike="noStrike" kern="1200" cap="none" spc="0" normalizeH="0" baseline="0" noProof="0" dirty="0" err="1">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Tkinter</a:t>
            </a: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制作了印度美食系统，</a:t>
            </a:r>
            <a:endParaRPr kumimoji="0" lang="en-US" altLang="zh-CN"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rPr>
              <a:t>其功能主要包括：</a:t>
            </a:r>
            <a:endParaRPr kumimoji="0" lang="en-US" altLang="zh-CN" sz="18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汉仪旗黑X1-55W" panose="00020600040101010101" pitchFamily="18" charset="-122"/>
            </a:endParaRPr>
          </a:p>
        </p:txBody>
      </p:sp>
      <p:sp>
        <p:nvSpPr>
          <p:cNvPr id="3" name="矩形 2">
            <a:extLst>
              <a:ext uri="{FF2B5EF4-FFF2-40B4-BE49-F238E27FC236}">
                <a16:creationId xmlns:a16="http://schemas.microsoft.com/office/drawing/2014/main" id="{2A83A2F6-B9A1-9AA5-CFE9-94F2B287A8E6}"/>
              </a:ext>
            </a:extLst>
          </p:cNvPr>
          <p:cNvSpPr/>
          <p:nvPr/>
        </p:nvSpPr>
        <p:spPr>
          <a:xfrm>
            <a:off x="466120" y="2970515"/>
            <a:ext cx="2263568" cy="1050311"/>
          </a:xfrm>
          <a:prstGeom prst="rect">
            <a:avLst/>
          </a:prstGeom>
          <a:solidFill>
            <a:srgbClr val="054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 name="矩形 4">
            <a:extLst>
              <a:ext uri="{FF2B5EF4-FFF2-40B4-BE49-F238E27FC236}">
                <a16:creationId xmlns:a16="http://schemas.microsoft.com/office/drawing/2014/main" id="{A5EB0334-ACDF-D733-23F8-6FFBADFB060D}"/>
              </a:ext>
            </a:extLst>
          </p:cNvPr>
          <p:cNvSpPr/>
          <p:nvPr/>
        </p:nvSpPr>
        <p:spPr>
          <a:xfrm>
            <a:off x="2876848" y="4150666"/>
            <a:ext cx="2264400" cy="1051200"/>
          </a:xfrm>
          <a:prstGeom prst="rect">
            <a:avLst/>
          </a:prstGeom>
          <a:solidFill>
            <a:srgbClr val="054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9" name="矩形 8">
            <a:extLst>
              <a:ext uri="{FF2B5EF4-FFF2-40B4-BE49-F238E27FC236}">
                <a16:creationId xmlns:a16="http://schemas.microsoft.com/office/drawing/2014/main" id="{5412FDB6-6B1A-A06B-E4E8-CEF3A64CBA7A}"/>
              </a:ext>
            </a:extLst>
          </p:cNvPr>
          <p:cNvSpPr/>
          <p:nvPr/>
        </p:nvSpPr>
        <p:spPr>
          <a:xfrm>
            <a:off x="2877080" y="2970515"/>
            <a:ext cx="2264400" cy="1051200"/>
          </a:xfrm>
          <a:prstGeom prst="rect">
            <a:avLst/>
          </a:prstGeom>
          <a:solidFill>
            <a:schemeClr val="bg1"/>
          </a:solidFill>
          <a:ln>
            <a:solidFill>
              <a:schemeClr val="bg1">
                <a:lumMod val="95000"/>
              </a:schemeClr>
            </a:solidFill>
          </a:ln>
          <a:effectLst>
            <a:outerShdw blurRad="635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矩形 11">
            <a:extLst>
              <a:ext uri="{FF2B5EF4-FFF2-40B4-BE49-F238E27FC236}">
                <a16:creationId xmlns:a16="http://schemas.microsoft.com/office/drawing/2014/main" id="{C50F6CA5-615F-4A60-3492-D98219BD3998}"/>
              </a:ext>
            </a:extLst>
          </p:cNvPr>
          <p:cNvSpPr/>
          <p:nvPr/>
        </p:nvSpPr>
        <p:spPr>
          <a:xfrm>
            <a:off x="450229" y="4150666"/>
            <a:ext cx="2264400" cy="1051200"/>
          </a:xfrm>
          <a:prstGeom prst="rect">
            <a:avLst/>
          </a:prstGeom>
          <a:solidFill>
            <a:schemeClr val="bg1"/>
          </a:solidFill>
          <a:ln>
            <a:solidFill>
              <a:schemeClr val="bg1">
                <a:lumMod val="95000"/>
              </a:schemeClr>
            </a:solidFill>
          </a:ln>
          <a:effectLst>
            <a:outerShdw blurRad="635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文本框 13">
            <a:extLst>
              <a:ext uri="{FF2B5EF4-FFF2-40B4-BE49-F238E27FC236}">
                <a16:creationId xmlns:a16="http://schemas.microsoft.com/office/drawing/2014/main" id="{CB9CD23E-E16B-10E2-D1C4-8C745F622322}"/>
              </a:ext>
            </a:extLst>
          </p:cNvPr>
          <p:cNvSpPr txBox="1"/>
          <p:nvPr/>
        </p:nvSpPr>
        <p:spPr>
          <a:xfrm>
            <a:off x="1373378" y="2917724"/>
            <a:ext cx="45878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A</a:t>
            </a:r>
            <a:endParaRPr kumimoji="0" lang="zh-CN" altLang="en-US" sz="3200" b="0" i="0" u="none" strike="noStrike" kern="1200" cap="none" spc="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5" name="矩形 14">
            <a:extLst>
              <a:ext uri="{FF2B5EF4-FFF2-40B4-BE49-F238E27FC236}">
                <a16:creationId xmlns:a16="http://schemas.microsoft.com/office/drawing/2014/main" id="{C2D66788-099B-256C-1911-4FD604D3EFAF}"/>
              </a:ext>
            </a:extLst>
          </p:cNvPr>
          <p:cNvSpPr/>
          <p:nvPr/>
        </p:nvSpPr>
        <p:spPr>
          <a:xfrm>
            <a:off x="794775" y="3436051"/>
            <a:ext cx="1615985"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查询美食详细信息</a:t>
            </a:r>
            <a:endPar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7" name="文本框 16">
            <a:extLst>
              <a:ext uri="{FF2B5EF4-FFF2-40B4-BE49-F238E27FC236}">
                <a16:creationId xmlns:a16="http://schemas.microsoft.com/office/drawing/2014/main" id="{E1AB53A9-9987-FA82-054A-C5B4FF95A699}"/>
              </a:ext>
            </a:extLst>
          </p:cNvPr>
          <p:cNvSpPr txBox="1"/>
          <p:nvPr/>
        </p:nvSpPr>
        <p:spPr>
          <a:xfrm>
            <a:off x="3773477" y="2940928"/>
            <a:ext cx="49725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lumMod val="50000"/>
                    <a:lumOff val="50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D</a:t>
            </a:r>
            <a:endParaRPr kumimoji="0" lang="zh-CN" altLang="en-US" sz="3200" b="0" i="0" u="none" strike="noStrike" kern="1200" cap="none" spc="0" normalizeH="0" baseline="0" noProof="0" dirty="0">
              <a:ln>
                <a:noFill/>
              </a:ln>
              <a:solidFill>
                <a:prstClr val="black">
                  <a:lumMod val="50000"/>
                  <a:lumOff val="50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18" name="矩形 17">
            <a:extLst>
              <a:ext uri="{FF2B5EF4-FFF2-40B4-BE49-F238E27FC236}">
                <a16:creationId xmlns:a16="http://schemas.microsoft.com/office/drawing/2014/main" id="{7E429712-98AA-3BCA-5031-72FB1A9A5177}"/>
              </a:ext>
            </a:extLst>
          </p:cNvPr>
          <p:cNvSpPr/>
          <p:nvPr/>
        </p:nvSpPr>
        <p:spPr>
          <a:xfrm>
            <a:off x="3201286" y="3424173"/>
            <a:ext cx="1615985" cy="73866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sym typeface="汉仪旗黑X1-55W" panose="00020600040101010101" pitchFamily="18" charset="-122"/>
              </a:rPr>
              <a:t>根据美食风味或类型推荐州</a:t>
            </a:r>
            <a:endPar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19" name="文本框 18">
            <a:extLst>
              <a:ext uri="{FF2B5EF4-FFF2-40B4-BE49-F238E27FC236}">
                <a16:creationId xmlns:a16="http://schemas.microsoft.com/office/drawing/2014/main" id="{A52C8338-2DD1-70C0-0A3F-0AAB296004AB}"/>
              </a:ext>
            </a:extLst>
          </p:cNvPr>
          <p:cNvSpPr txBox="1"/>
          <p:nvPr/>
        </p:nvSpPr>
        <p:spPr>
          <a:xfrm>
            <a:off x="1395537" y="4152540"/>
            <a:ext cx="45878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lumMod val="50000"/>
                    <a:lumOff val="50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C</a:t>
            </a:r>
            <a:endParaRPr kumimoji="0" lang="zh-CN" altLang="en-US" sz="3200" b="0" i="0" u="none" strike="noStrike" kern="1200" cap="none" spc="0" normalizeH="0" baseline="0" noProof="0" dirty="0">
              <a:ln>
                <a:noFill/>
              </a:ln>
              <a:solidFill>
                <a:prstClr val="black">
                  <a:lumMod val="50000"/>
                  <a:lumOff val="50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20" name="矩形 19">
            <a:extLst>
              <a:ext uri="{FF2B5EF4-FFF2-40B4-BE49-F238E27FC236}">
                <a16:creationId xmlns:a16="http://schemas.microsoft.com/office/drawing/2014/main" id="{A3DA3822-5DAC-E9F8-E934-28444CA139A1}"/>
              </a:ext>
            </a:extLst>
          </p:cNvPr>
          <p:cNvSpPr/>
          <p:nvPr/>
        </p:nvSpPr>
        <p:spPr>
          <a:xfrm>
            <a:off x="660999" y="4595183"/>
            <a:ext cx="1763190"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sym typeface="汉仪旗黑X1-55W" panose="00020600040101010101" pitchFamily="18" charset="-122"/>
              </a:rPr>
              <a:t>根据所在州推荐美食风味或类型</a:t>
            </a:r>
            <a:endParaRPr kumimoji="0" lang="zh-CN" altLang="en-US" sz="1400" b="0" i="0" u="none" strike="noStrike" kern="1200" cap="none" spc="150" normalizeH="0" baseline="0" noProof="0" dirty="0">
              <a:ln>
                <a:noFill/>
              </a:ln>
              <a:solidFill>
                <a:prstClr val="white"/>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21" name="文本框 20">
            <a:extLst>
              <a:ext uri="{FF2B5EF4-FFF2-40B4-BE49-F238E27FC236}">
                <a16:creationId xmlns:a16="http://schemas.microsoft.com/office/drawing/2014/main" id="{9F455E65-3073-1CED-4F68-885D7F41F4D9}"/>
              </a:ext>
            </a:extLst>
          </p:cNvPr>
          <p:cNvSpPr txBox="1"/>
          <p:nvPr/>
        </p:nvSpPr>
        <p:spPr>
          <a:xfrm>
            <a:off x="3831185" y="4127858"/>
            <a:ext cx="439544"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B</a:t>
            </a:r>
            <a:endParaRPr kumimoji="0" lang="zh-CN" altLang="en-US" sz="3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22" name="矩形 21">
            <a:extLst>
              <a:ext uri="{FF2B5EF4-FFF2-40B4-BE49-F238E27FC236}">
                <a16:creationId xmlns:a16="http://schemas.microsoft.com/office/drawing/2014/main" id="{1308E10C-A2C5-B2DA-EC39-9B54ECBBD324}"/>
              </a:ext>
            </a:extLst>
          </p:cNvPr>
          <p:cNvSpPr/>
          <p:nvPr/>
        </p:nvSpPr>
        <p:spPr>
          <a:xfrm>
            <a:off x="3127453" y="4596209"/>
            <a:ext cx="1763190" cy="73866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根据两已知美食比较差异和相似性</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16" name="椭圆 15">
            <a:extLst>
              <a:ext uri="{FF2B5EF4-FFF2-40B4-BE49-F238E27FC236}">
                <a16:creationId xmlns:a16="http://schemas.microsoft.com/office/drawing/2014/main" id="{796804B9-D504-AA41-60D2-CCA094D51B91}"/>
              </a:ext>
            </a:extLst>
          </p:cNvPr>
          <p:cNvSpPr/>
          <p:nvPr/>
        </p:nvSpPr>
        <p:spPr>
          <a:xfrm>
            <a:off x="2076069" y="3436051"/>
            <a:ext cx="1386000" cy="1384872"/>
          </a:xfrm>
          <a:prstGeom prst="ellipse">
            <a:avLst/>
          </a:prstGeom>
          <a:solidFill>
            <a:schemeClr val="bg1">
              <a:lumMod val="85000"/>
            </a:schemeClr>
          </a:solidFill>
          <a:ln>
            <a:solidFill>
              <a:srgbClr val="054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3" name="文本框 22">
            <a:extLst>
              <a:ext uri="{FF2B5EF4-FFF2-40B4-BE49-F238E27FC236}">
                <a16:creationId xmlns:a16="http://schemas.microsoft.com/office/drawing/2014/main" id="{C71FAF9A-4F0B-140D-6A6D-EE1C7DC9BEA0}"/>
              </a:ext>
            </a:extLst>
          </p:cNvPr>
          <p:cNvSpPr txBox="1"/>
          <p:nvPr/>
        </p:nvSpPr>
        <p:spPr>
          <a:xfrm>
            <a:off x="2567834" y="3525703"/>
            <a:ext cx="34504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E</a:t>
            </a:r>
            <a:endParaRPr kumimoji="0" lang="zh-CN" altLang="en-US" sz="32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24" name="矩形 23">
            <a:extLst>
              <a:ext uri="{FF2B5EF4-FFF2-40B4-BE49-F238E27FC236}">
                <a16:creationId xmlns:a16="http://schemas.microsoft.com/office/drawing/2014/main" id="{BA0964B9-6384-6638-B14E-C241215578D5}"/>
              </a:ext>
            </a:extLst>
          </p:cNvPr>
          <p:cNvSpPr/>
          <p:nvPr/>
        </p:nvSpPr>
        <p:spPr>
          <a:xfrm>
            <a:off x="1972856" y="3973969"/>
            <a:ext cx="1615984" cy="73866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15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sym typeface="汉仪旗黑X1-55W" panose="00020600040101010101" pitchFamily="18" charset="-122"/>
              </a:rPr>
              <a:t>根据美食名称推荐相似美食</a:t>
            </a:r>
            <a:endParaRPr kumimoji="0" lang="zh-CN" altLang="en-US" sz="1400" b="0" i="0" u="none" strike="noStrike" kern="1200" cap="none" spc="15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15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pic>
        <p:nvPicPr>
          <p:cNvPr id="6" name="图片 5">
            <a:extLst>
              <a:ext uri="{FF2B5EF4-FFF2-40B4-BE49-F238E27FC236}">
                <a16:creationId xmlns:a16="http://schemas.microsoft.com/office/drawing/2014/main" id="{EA3CF701-C734-C5A5-E3E4-29714730E515}"/>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5251315" y="847901"/>
            <a:ext cx="6795135" cy="5355604"/>
          </a:xfrm>
          <a:prstGeom prst="rect">
            <a:avLst/>
          </a:prstGeom>
        </p:spPr>
      </p:pic>
    </p:spTree>
    <p:extLst>
      <p:ext uri="{BB962C8B-B14F-4D97-AF65-F5344CB8AC3E}">
        <p14:creationId xmlns:p14="http://schemas.microsoft.com/office/powerpoint/2010/main" val="24768475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down)">
                                      <p:cBhvr>
                                        <p:cTn id="10" dur="500"/>
                                        <p:tgtEl>
                                          <p:spTgt spid="18"/>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down)">
                                      <p:cBhvr>
                                        <p:cTn id="13" dur="500"/>
                                        <p:tgtEl>
                                          <p:spTgt spid="20"/>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wipe(down)">
                                      <p:cBhvr>
                                        <p:cTn id="16" dur="500"/>
                                        <p:tgtEl>
                                          <p:spTgt spid="22"/>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down)">
                                      <p:cBhvr>
                                        <p:cTn id="19" dur="500"/>
                                        <p:tgtEl>
                                          <p:spTgt spid="24"/>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1000"/>
                                        <p:tgtEl>
                                          <p:spTgt spid="6"/>
                                        </p:tgtEl>
                                      </p:cBhvr>
                                    </p:animEffect>
                                    <p:anim calcmode="lin" valueType="num">
                                      <p:cBhvr>
                                        <p:cTn id="25" dur="1000" fill="hold"/>
                                        <p:tgtEl>
                                          <p:spTgt spid="6"/>
                                        </p:tgtEl>
                                        <p:attrNameLst>
                                          <p:attrName>ppt_x</p:attrName>
                                        </p:attrNameLst>
                                      </p:cBhvr>
                                      <p:tavLst>
                                        <p:tav tm="0">
                                          <p:val>
                                            <p:strVal val="#ppt_x"/>
                                          </p:val>
                                        </p:tav>
                                        <p:tav tm="100000">
                                          <p:val>
                                            <p:strVal val="#ppt_x"/>
                                          </p:val>
                                        </p:tav>
                                      </p:tavLst>
                                    </p:anim>
                                    <p:anim calcmode="lin" valueType="num">
                                      <p:cBhvr>
                                        <p:cTn id="2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p:bldP spid="20" grpId="0"/>
      <p:bldP spid="22" grpId="0"/>
      <p:bldP spid="24"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54662"/>
        </a:solidFill>
        <a:effectLst/>
      </p:bgPr>
    </p:bg>
    <p:spTree>
      <p:nvGrpSpPr>
        <p:cNvPr id="1" name=""/>
        <p:cNvGrpSpPr/>
        <p:nvPr/>
      </p:nvGrpSpPr>
      <p:grpSpPr>
        <a:xfrm>
          <a:off x="0" y="0"/>
          <a:ext cx="0" cy="0"/>
          <a:chOff x="0" y="0"/>
          <a:chExt cx="0" cy="0"/>
        </a:xfrm>
      </p:grpSpPr>
      <p:pic>
        <p:nvPicPr>
          <p:cNvPr id="55" name="图片 54"/>
          <p:cNvPicPr>
            <a:picLocks noChangeAspect="1"/>
          </p:cNvPicPr>
          <p:nvPr/>
        </p:nvPicPr>
        <p:blipFill rotWithShape="1">
          <a:blip r:embed="rId2" cstate="print">
            <a:extLst>
              <a:ext uri="{28A0092B-C50C-407E-A947-70E740481C1C}">
                <a14:useLocalDpi xmlns:a14="http://schemas.microsoft.com/office/drawing/2010/main" val="0"/>
              </a:ext>
            </a:extLst>
          </a:blip>
          <a:srcRect l="49449" t="7588" r="6338" b="9282"/>
          <a:stretch>
            <a:fillRect/>
          </a:stretch>
        </p:blipFill>
        <p:spPr>
          <a:xfrm>
            <a:off x="273071" y="400733"/>
            <a:ext cx="4842588" cy="6070045"/>
          </a:xfrm>
          <a:prstGeom prst="rect">
            <a:avLst/>
          </a:prstGeom>
          <a:ln>
            <a:noFill/>
          </a:ln>
          <a:effectLst>
            <a:outerShdw blurRad="190500" algn="tl" rotWithShape="0">
              <a:srgbClr val="000000">
                <a:alpha val="70000"/>
              </a:srgbClr>
            </a:outerShdw>
          </a:effectLst>
        </p:spPr>
      </p:pic>
      <p:sp>
        <p:nvSpPr>
          <p:cNvPr id="58" name="文本框 57"/>
          <p:cNvSpPr txBox="1"/>
          <p:nvPr/>
        </p:nvSpPr>
        <p:spPr>
          <a:xfrm>
            <a:off x="6304945" y="2680534"/>
            <a:ext cx="4801314" cy="101566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谢谢大家观看</a:t>
            </a:r>
          </a:p>
        </p:txBody>
      </p:sp>
      <p:sp>
        <p:nvSpPr>
          <p:cNvPr id="67" name="圆角矩形 66"/>
          <p:cNvSpPr/>
          <p:nvPr/>
        </p:nvSpPr>
        <p:spPr>
          <a:xfrm>
            <a:off x="7560679" y="5019934"/>
            <a:ext cx="1760857" cy="391820"/>
          </a:xfrm>
          <a:prstGeom prst="roundRect">
            <a:avLst>
              <a:gd name="adj" fmla="val 5000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8" name="文本框 67"/>
          <p:cNvSpPr txBox="1"/>
          <p:nvPr/>
        </p:nvSpPr>
        <p:spPr>
          <a:xfrm>
            <a:off x="7750855" y="5061956"/>
            <a:ext cx="144142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汇报人：陈晓莹</a:t>
            </a:r>
          </a:p>
        </p:txBody>
      </p:sp>
      <p:sp>
        <p:nvSpPr>
          <p:cNvPr id="99" name="椭圆 98"/>
          <p:cNvSpPr/>
          <p:nvPr/>
        </p:nvSpPr>
        <p:spPr>
          <a:xfrm>
            <a:off x="11038115" y="5701003"/>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0" name="椭圆 99"/>
          <p:cNvSpPr/>
          <p:nvPr/>
        </p:nvSpPr>
        <p:spPr>
          <a:xfrm>
            <a:off x="11280710" y="5701003"/>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1" name="椭圆 100"/>
          <p:cNvSpPr/>
          <p:nvPr/>
        </p:nvSpPr>
        <p:spPr>
          <a:xfrm>
            <a:off x="11523306" y="5701003"/>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2" name="椭圆 101"/>
          <p:cNvSpPr/>
          <p:nvPr/>
        </p:nvSpPr>
        <p:spPr>
          <a:xfrm>
            <a:off x="11038115" y="5955846"/>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3" name="椭圆 102"/>
          <p:cNvSpPr/>
          <p:nvPr/>
        </p:nvSpPr>
        <p:spPr>
          <a:xfrm>
            <a:off x="11280710" y="5955846"/>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4" name="椭圆 103"/>
          <p:cNvSpPr/>
          <p:nvPr/>
        </p:nvSpPr>
        <p:spPr>
          <a:xfrm>
            <a:off x="11523306" y="5955846"/>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5" name="椭圆 104"/>
          <p:cNvSpPr/>
          <p:nvPr/>
        </p:nvSpPr>
        <p:spPr>
          <a:xfrm>
            <a:off x="11038115" y="6210689"/>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6" name="椭圆 105"/>
          <p:cNvSpPr/>
          <p:nvPr/>
        </p:nvSpPr>
        <p:spPr>
          <a:xfrm>
            <a:off x="11280710" y="6210689"/>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7" name="椭圆 106"/>
          <p:cNvSpPr/>
          <p:nvPr/>
        </p:nvSpPr>
        <p:spPr>
          <a:xfrm>
            <a:off x="11523306" y="6210689"/>
            <a:ext cx="149290" cy="149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down)">
                                      <p:cBhvr>
                                        <p:cTn id="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文本框 7"/>
          <p:cNvSpPr txBox="1"/>
          <p:nvPr/>
        </p:nvSpPr>
        <p:spPr>
          <a:xfrm>
            <a:off x="450229" y="445151"/>
            <a:ext cx="1826141" cy="584775"/>
          </a:xfrm>
          <a:prstGeom prst="rect">
            <a:avLst/>
          </a:prstGeom>
          <a:noFill/>
        </p:spPr>
        <p:txBody>
          <a:bodyPr wrap="none" rtlCol="0">
            <a:spAutoFit/>
          </a:bodyPr>
          <a:lstStyle/>
          <a:p>
            <a:r>
              <a:rPr lang="zh-CN" altLang="en-US" sz="320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rPr>
              <a:t>项目背景</a:t>
            </a:r>
          </a:p>
        </p:txBody>
      </p:sp>
      <p:sp>
        <p:nvSpPr>
          <p:cNvPr id="19" name="文本框 18"/>
          <p:cNvSpPr txBox="1"/>
          <p:nvPr/>
        </p:nvSpPr>
        <p:spPr>
          <a:xfrm>
            <a:off x="5815331" y="1592816"/>
            <a:ext cx="1415772" cy="461665"/>
          </a:xfrm>
          <a:prstGeom prst="rect">
            <a:avLst/>
          </a:prstGeom>
          <a:noFill/>
        </p:spPr>
        <p:txBody>
          <a:bodyPr wrap="none" rtlCol="0">
            <a:spAutoFit/>
          </a:bodyPr>
          <a:lstStyle/>
          <a:p>
            <a:r>
              <a:rPr lang="zh-CN" altLang="en-US" sz="240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rPr>
              <a:t>印度美食</a:t>
            </a:r>
          </a:p>
        </p:txBody>
      </p:sp>
      <p:sp>
        <p:nvSpPr>
          <p:cNvPr id="20" name="矩形 19"/>
          <p:cNvSpPr/>
          <p:nvPr/>
        </p:nvSpPr>
        <p:spPr>
          <a:xfrm>
            <a:off x="5700379" y="2083676"/>
            <a:ext cx="5926440" cy="3000821"/>
          </a:xfrm>
          <a:prstGeom prst="rect">
            <a:avLst/>
          </a:prstGeom>
        </p:spPr>
        <p:txBody>
          <a:bodyPr wrap="square">
            <a:spAutoFit/>
          </a:bodyPr>
          <a:lstStyle/>
          <a:p>
            <a:pPr>
              <a:lnSpc>
                <a:spcPct val="150000"/>
              </a:lnSpc>
            </a:pPr>
            <a:r>
              <a:rPr lang="zh-CN" altLang="en-US" spc="150" dirty="0">
                <a:latin typeface="微软雅黑" panose="020B0503020204020204" pitchFamily="34" charset="-122"/>
                <a:ea typeface="微软雅黑" panose="020B0503020204020204" pitchFamily="34" charset="-122"/>
                <a:cs typeface="阿里巴巴普惠体 R" panose="00020600040101010101" pitchFamily="18" charset="-122"/>
              </a:rPr>
              <a:t>      </a:t>
            </a: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印度是一个多民族、多文化的国家，其美食文化丰富，印度拥有众多不同的地区、民族和文化，每个地区都有自己独特的美食文化，包括各种香料、食材和烹饪方法。</a:t>
            </a:r>
            <a:endPar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      印度美食在全球范围内越来越受欢迎，许多人对印度美食的口味和风格感兴趣，加上如今疫情开放，经济发展，旅游业逐渐恢复生机。通过研究分析印度美食，帮助游客更好地理解不同地区的菜肴特色，为她们提供更好的服务。</a:t>
            </a:r>
          </a:p>
          <a:p>
            <a:endParaRPr lang="zh-CN" altLang="en-US" spc="15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pic>
        <p:nvPicPr>
          <p:cNvPr id="2" name="图片 1">
            <a:extLst>
              <a:ext uri="{FF2B5EF4-FFF2-40B4-BE49-F238E27FC236}">
                <a16:creationId xmlns:a16="http://schemas.microsoft.com/office/drawing/2014/main" id="{9711EA12-51DA-642F-5A25-6742B00907F8}"/>
              </a:ext>
            </a:extLst>
          </p:cNvPr>
          <p:cNvPicPr>
            <a:picLocks noChangeAspect="1"/>
          </p:cNvPicPr>
          <p:nvPr/>
        </p:nvPicPr>
        <p:blipFill>
          <a:blip r:embed="rId2"/>
          <a:stretch>
            <a:fillRect/>
          </a:stretch>
        </p:blipFill>
        <p:spPr>
          <a:xfrm>
            <a:off x="450229" y="1854426"/>
            <a:ext cx="5009196" cy="3561225"/>
          </a:xfrm>
          <a:prstGeom prst="rect">
            <a:avLst/>
          </a:prstGeom>
          <a:ln>
            <a:noFill/>
          </a:ln>
          <a:effectLst>
            <a:outerShdw blurRad="190500" algn="tl" rotWithShape="0">
              <a:srgbClr val="000000">
                <a:alpha val="70000"/>
              </a:srgbClr>
            </a:outerShdw>
          </a:effectLst>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54662"/>
        </a:solidFill>
        <a:effectLst/>
      </p:bgPr>
    </p:bg>
    <p:spTree>
      <p:nvGrpSpPr>
        <p:cNvPr id="1" name=""/>
        <p:cNvGrpSpPr/>
        <p:nvPr/>
      </p:nvGrpSpPr>
      <p:grpSpPr>
        <a:xfrm>
          <a:off x="0" y="0"/>
          <a:ext cx="0" cy="0"/>
          <a:chOff x="0" y="0"/>
          <a:chExt cx="0" cy="0"/>
        </a:xfrm>
      </p:grpSpPr>
      <p:pic>
        <p:nvPicPr>
          <p:cNvPr id="44" name="图片 43"/>
          <p:cNvPicPr>
            <a:picLocks noChangeAspect="1"/>
          </p:cNvPicPr>
          <p:nvPr/>
        </p:nvPicPr>
        <p:blipFill>
          <a:blip r:embed="rId2" cstate="print">
            <a:extLst>
              <a:ext uri="{28A0092B-C50C-407E-A947-70E740481C1C}">
                <a14:useLocalDpi xmlns:a14="http://schemas.microsoft.com/office/drawing/2010/main" val="0"/>
              </a:ext>
            </a:extLst>
          </a:blip>
          <a:srcRect l="1264" t="15729" r="33309" b="19392"/>
          <a:stretch>
            <a:fillRect/>
          </a:stretch>
        </p:blipFill>
        <p:spPr>
          <a:xfrm>
            <a:off x="914400" y="718457"/>
            <a:ext cx="3713584" cy="5523723"/>
          </a:xfrm>
          <a:custGeom>
            <a:avLst/>
            <a:gdLst>
              <a:gd name="connsiteX0" fmla="*/ 0 w 3713584"/>
              <a:gd name="connsiteY0" fmla="*/ 0 h 5523723"/>
              <a:gd name="connsiteX1" fmla="*/ 3713584 w 3713584"/>
              <a:gd name="connsiteY1" fmla="*/ 0 h 5523723"/>
              <a:gd name="connsiteX2" fmla="*/ 3713584 w 3713584"/>
              <a:gd name="connsiteY2" fmla="*/ 5523723 h 5523723"/>
              <a:gd name="connsiteX3" fmla="*/ 0 w 3713584"/>
              <a:gd name="connsiteY3" fmla="*/ 5523723 h 5523723"/>
              <a:gd name="connsiteX4" fmla="*/ 0 w 3713584"/>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3584" h="5523723">
                <a:moveTo>
                  <a:pt x="0" y="0"/>
                </a:moveTo>
                <a:lnTo>
                  <a:pt x="3713584" y="0"/>
                </a:lnTo>
                <a:lnTo>
                  <a:pt x="3713584" y="5523723"/>
                </a:lnTo>
                <a:lnTo>
                  <a:pt x="0" y="5523723"/>
                </a:lnTo>
                <a:lnTo>
                  <a:pt x="0" y="0"/>
                </a:lnTo>
                <a:close/>
              </a:path>
            </a:pathLst>
          </a:custGeom>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l="70359" t="15729" r="3719" b="19392"/>
          <a:stretch>
            <a:fillRect/>
          </a:stretch>
        </p:blipFill>
        <p:spPr>
          <a:xfrm>
            <a:off x="4836164" y="718458"/>
            <a:ext cx="1471330" cy="5523723"/>
          </a:xfrm>
          <a:custGeom>
            <a:avLst/>
            <a:gdLst>
              <a:gd name="connsiteX0" fmla="*/ 0 w 1471330"/>
              <a:gd name="connsiteY0" fmla="*/ 0 h 5523723"/>
              <a:gd name="connsiteX1" fmla="*/ 1471330 w 1471330"/>
              <a:gd name="connsiteY1" fmla="*/ 0 h 5523723"/>
              <a:gd name="connsiteX2" fmla="*/ 1471330 w 1471330"/>
              <a:gd name="connsiteY2" fmla="*/ 5523723 h 5523723"/>
              <a:gd name="connsiteX3" fmla="*/ 0 w 1471330"/>
              <a:gd name="connsiteY3" fmla="*/ 5523723 h 5523723"/>
              <a:gd name="connsiteX4" fmla="*/ 0 w 1471330"/>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330" h="5523723">
                <a:moveTo>
                  <a:pt x="0" y="0"/>
                </a:moveTo>
                <a:lnTo>
                  <a:pt x="1471330" y="0"/>
                </a:lnTo>
                <a:lnTo>
                  <a:pt x="1471330" y="5523723"/>
                </a:lnTo>
                <a:lnTo>
                  <a:pt x="0" y="5523723"/>
                </a:lnTo>
                <a:lnTo>
                  <a:pt x="0" y="0"/>
                </a:lnTo>
                <a:close/>
              </a:path>
            </a:pathLst>
          </a:custGeom>
          <a:effectLst/>
        </p:spPr>
      </p:pic>
      <p:sp>
        <p:nvSpPr>
          <p:cNvPr id="16" name="椭圆 15"/>
          <p:cNvSpPr/>
          <p:nvPr/>
        </p:nvSpPr>
        <p:spPr>
          <a:xfrm>
            <a:off x="7968343" y="1390263"/>
            <a:ext cx="1819469" cy="1819469"/>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8243929" y="1764392"/>
            <a:ext cx="1268296" cy="1200329"/>
          </a:xfrm>
          <a:prstGeom prst="rect">
            <a:avLst/>
          </a:prstGeom>
          <a:noFill/>
        </p:spPr>
        <p:txBody>
          <a:bodyPr wrap="none" rtlCol="0">
            <a:spAutoFit/>
          </a:bodyPr>
          <a:lstStyle/>
          <a:p>
            <a:r>
              <a:rPr lang="en-US" altLang="zh-CN" sz="72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02</a:t>
            </a:r>
            <a:endParaRPr lang="zh-CN" altLang="en-US" sz="72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41" name="文本框 40"/>
          <p:cNvSpPr txBox="1"/>
          <p:nvPr/>
        </p:nvSpPr>
        <p:spPr>
          <a:xfrm>
            <a:off x="7759822" y="3779571"/>
            <a:ext cx="2236510"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项目目标</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文本框 7"/>
          <p:cNvSpPr txBox="1"/>
          <p:nvPr/>
        </p:nvSpPr>
        <p:spPr>
          <a:xfrm>
            <a:off x="512373" y="324061"/>
            <a:ext cx="1826141" cy="584775"/>
          </a:xfrm>
          <a:prstGeom prst="rect">
            <a:avLst/>
          </a:prstGeom>
          <a:noFill/>
        </p:spPr>
        <p:txBody>
          <a:bodyPr wrap="none" rtlCol="0">
            <a:spAutoFit/>
          </a:bodyPr>
          <a:lstStyle/>
          <a:p>
            <a:r>
              <a:rPr lang="zh-CN" altLang="en-US" sz="320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rPr>
              <a:t>项目目标</a:t>
            </a:r>
          </a:p>
        </p:txBody>
      </p:sp>
      <p:sp>
        <p:nvSpPr>
          <p:cNvPr id="3" name="矩形 2">
            <a:extLst>
              <a:ext uri="{FF2B5EF4-FFF2-40B4-BE49-F238E27FC236}">
                <a16:creationId xmlns:a16="http://schemas.microsoft.com/office/drawing/2014/main" id="{59EC4C9E-56D7-CA7E-A4DC-E46860F2B21C}"/>
              </a:ext>
            </a:extLst>
          </p:cNvPr>
          <p:cNvSpPr/>
          <p:nvPr/>
        </p:nvSpPr>
        <p:spPr>
          <a:xfrm>
            <a:off x="595755" y="1070882"/>
            <a:ext cx="10234929" cy="5034840"/>
          </a:xfrm>
          <a:prstGeom prst="rect">
            <a:avLst/>
          </a:prstGeom>
        </p:spPr>
        <p:txBody>
          <a:bodyPr wrap="square">
            <a:spAutoFit/>
          </a:bodyPr>
          <a:lstStyle/>
          <a:p>
            <a:pPr>
              <a:lnSpc>
                <a:spcPct val="150000"/>
              </a:lnSpc>
            </a:pPr>
            <a:r>
              <a:rPr lang="en-US" altLang="zh-CN" b="1"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rPr>
              <a:t>1.</a:t>
            </a:r>
            <a:r>
              <a:rPr lang="zh-CN" altLang="en-US" b="1"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rPr>
              <a:t>总结印度菜的共同点</a:t>
            </a:r>
            <a:endParaRPr lang="en-US" altLang="zh-CN" b="1"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总体分析各种类型、风味的美食数量，食材用量，制作时长</a:t>
            </a:r>
            <a:endPar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总结饮食类型、用料、风味特征、菜肴类型、制作时长</a:t>
            </a:r>
            <a:endParaRPr lang="en-US" altLang="zh-CN" b="1"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en-US" altLang="zh-CN" b="1"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rPr>
              <a:t>2.</a:t>
            </a:r>
            <a:r>
              <a:rPr lang="zh-CN" altLang="en-US" b="1"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rPr>
              <a:t>分析印度菜特色</a:t>
            </a:r>
            <a:endParaRPr lang="en-US" altLang="zh-CN" b="1"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rPr>
              <a:t>(1)</a:t>
            </a: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各地区美食特色</a:t>
            </a:r>
            <a:endPar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rPr>
              <a:t>(2)</a:t>
            </a: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各州美食的特色</a:t>
            </a:r>
            <a:endPar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en-US" altLang="zh-CN" b="1"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rPr>
              <a:t>3.</a:t>
            </a:r>
            <a:r>
              <a:rPr lang="zh-CN" altLang="en-US" b="1"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rPr>
              <a:t>制定相应策略</a:t>
            </a:r>
            <a:endParaRPr lang="en-US" altLang="zh-CN" spc="150" dirty="0">
              <a:solidFill>
                <a:srgbClr val="054662"/>
              </a:solidFill>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en-US" altLang="zh-CN" spc="150" dirty="0">
                <a:latin typeface="微软雅黑" panose="020B0503020204020204" pitchFamily="34" charset="-122"/>
                <a:ea typeface="微软雅黑" panose="020B0503020204020204" pitchFamily="34" charset="-122"/>
                <a:cs typeface="阿里巴巴普惠体 R" panose="00020600040101010101" pitchFamily="18" charset="-122"/>
              </a:rPr>
              <a:t>     </a:t>
            </a:r>
            <a:r>
              <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rPr>
              <a:t>(1)</a:t>
            </a: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为印度当地文旅局总结各地美食特色</a:t>
            </a:r>
            <a:endPar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便于推广美食并发展当地的饮食业，根据各地的美食特色，通过线上宣传推广的方式，来扩大印度美食的影响力，从而吸引更多的游客前往印度旅游</a:t>
            </a:r>
            <a:endPar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rPr>
              <a:t>     (2)</a:t>
            </a: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 制定顾客印度旅游的美食攻略</a:t>
            </a:r>
            <a:endPar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endParaRPr>
          </a:p>
          <a:p>
            <a:pPr>
              <a:lnSpc>
                <a:spcPct val="150000"/>
              </a:lnSpc>
            </a:pPr>
            <a:r>
              <a:rPr lang="zh-CN" altLang="en-US" sz="1600" spc="150" dirty="0">
                <a:latin typeface="微软雅黑" panose="020B0503020204020204" pitchFamily="34" charset="-122"/>
                <a:ea typeface="微软雅黑" panose="020B0503020204020204" pitchFamily="34" charset="-122"/>
                <a:cs typeface="阿里巴巴普惠体 R" panose="00020600040101010101" pitchFamily="18" charset="-122"/>
              </a:rPr>
              <a:t>根据分析结果，可以让旅客从自身的饮食喜好和口味偏好、自身的时间安排、各地区菜肴的特色、各州的菜肴特色等方面制定美食攻略</a:t>
            </a:r>
            <a:endParaRPr lang="en-US" altLang="zh-CN" sz="1600" spc="150" dirty="0">
              <a:latin typeface="微软雅黑" panose="020B0503020204020204" pitchFamily="34" charset="-122"/>
              <a:ea typeface="微软雅黑" panose="020B0503020204020204" pitchFamily="34" charset="-122"/>
              <a:cs typeface="阿里巴巴普惠体 R" panose="00020600040101010101" pitchFamily="18" charset="-122"/>
            </a:endParaRPr>
          </a:p>
        </p:txBody>
      </p:sp>
    </p:spTree>
    <p:extLst>
      <p:ext uri="{BB962C8B-B14F-4D97-AF65-F5344CB8AC3E}">
        <p14:creationId xmlns:p14="http://schemas.microsoft.com/office/powerpoint/2010/main" val="6963029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54662"/>
        </a:solidFill>
        <a:effectLst/>
      </p:bgPr>
    </p:bg>
    <p:spTree>
      <p:nvGrpSpPr>
        <p:cNvPr id="1" name=""/>
        <p:cNvGrpSpPr/>
        <p:nvPr/>
      </p:nvGrpSpPr>
      <p:grpSpPr>
        <a:xfrm>
          <a:off x="0" y="0"/>
          <a:ext cx="0" cy="0"/>
          <a:chOff x="0" y="0"/>
          <a:chExt cx="0" cy="0"/>
        </a:xfrm>
      </p:grpSpPr>
      <p:pic>
        <p:nvPicPr>
          <p:cNvPr id="44" name="图片 43"/>
          <p:cNvPicPr>
            <a:picLocks noChangeAspect="1"/>
          </p:cNvPicPr>
          <p:nvPr/>
        </p:nvPicPr>
        <p:blipFill>
          <a:blip r:embed="rId2" cstate="print">
            <a:extLst>
              <a:ext uri="{28A0092B-C50C-407E-A947-70E740481C1C}">
                <a14:useLocalDpi xmlns:a14="http://schemas.microsoft.com/office/drawing/2010/main" val="0"/>
              </a:ext>
            </a:extLst>
          </a:blip>
          <a:srcRect l="1264" t="15729" r="33309" b="19392"/>
          <a:stretch>
            <a:fillRect/>
          </a:stretch>
        </p:blipFill>
        <p:spPr>
          <a:xfrm>
            <a:off x="914400" y="718457"/>
            <a:ext cx="3713584" cy="5523723"/>
          </a:xfrm>
          <a:custGeom>
            <a:avLst/>
            <a:gdLst>
              <a:gd name="connsiteX0" fmla="*/ 0 w 3713584"/>
              <a:gd name="connsiteY0" fmla="*/ 0 h 5523723"/>
              <a:gd name="connsiteX1" fmla="*/ 3713584 w 3713584"/>
              <a:gd name="connsiteY1" fmla="*/ 0 h 5523723"/>
              <a:gd name="connsiteX2" fmla="*/ 3713584 w 3713584"/>
              <a:gd name="connsiteY2" fmla="*/ 5523723 h 5523723"/>
              <a:gd name="connsiteX3" fmla="*/ 0 w 3713584"/>
              <a:gd name="connsiteY3" fmla="*/ 5523723 h 5523723"/>
              <a:gd name="connsiteX4" fmla="*/ 0 w 3713584"/>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3584" h="5523723">
                <a:moveTo>
                  <a:pt x="0" y="0"/>
                </a:moveTo>
                <a:lnTo>
                  <a:pt x="3713584" y="0"/>
                </a:lnTo>
                <a:lnTo>
                  <a:pt x="3713584" y="5523723"/>
                </a:lnTo>
                <a:lnTo>
                  <a:pt x="0" y="5523723"/>
                </a:lnTo>
                <a:lnTo>
                  <a:pt x="0" y="0"/>
                </a:lnTo>
                <a:close/>
              </a:path>
            </a:pathLst>
          </a:custGeom>
          <a:effectLst/>
        </p:spPr>
      </p:pic>
      <p:pic>
        <p:nvPicPr>
          <p:cNvPr id="43" name="图片 42"/>
          <p:cNvPicPr>
            <a:picLocks noChangeAspect="1"/>
          </p:cNvPicPr>
          <p:nvPr/>
        </p:nvPicPr>
        <p:blipFill>
          <a:blip r:embed="rId2" cstate="print">
            <a:extLst>
              <a:ext uri="{28A0092B-C50C-407E-A947-70E740481C1C}">
                <a14:useLocalDpi xmlns:a14="http://schemas.microsoft.com/office/drawing/2010/main" val="0"/>
              </a:ext>
            </a:extLst>
          </a:blip>
          <a:srcRect l="70359" t="15729" r="3719" b="19392"/>
          <a:stretch>
            <a:fillRect/>
          </a:stretch>
        </p:blipFill>
        <p:spPr>
          <a:xfrm>
            <a:off x="4836164" y="718458"/>
            <a:ext cx="1471330" cy="5523723"/>
          </a:xfrm>
          <a:custGeom>
            <a:avLst/>
            <a:gdLst>
              <a:gd name="connsiteX0" fmla="*/ 0 w 1471330"/>
              <a:gd name="connsiteY0" fmla="*/ 0 h 5523723"/>
              <a:gd name="connsiteX1" fmla="*/ 1471330 w 1471330"/>
              <a:gd name="connsiteY1" fmla="*/ 0 h 5523723"/>
              <a:gd name="connsiteX2" fmla="*/ 1471330 w 1471330"/>
              <a:gd name="connsiteY2" fmla="*/ 5523723 h 5523723"/>
              <a:gd name="connsiteX3" fmla="*/ 0 w 1471330"/>
              <a:gd name="connsiteY3" fmla="*/ 5523723 h 5523723"/>
              <a:gd name="connsiteX4" fmla="*/ 0 w 1471330"/>
              <a:gd name="connsiteY4" fmla="*/ 0 h 5523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330" h="5523723">
                <a:moveTo>
                  <a:pt x="0" y="0"/>
                </a:moveTo>
                <a:lnTo>
                  <a:pt x="1471330" y="0"/>
                </a:lnTo>
                <a:lnTo>
                  <a:pt x="1471330" y="5523723"/>
                </a:lnTo>
                <a:lnTo>
                  <a:pt x="0" y="5523723"/>
                </a:lnTo>
                <a:lnTo>
                  <a:pt x="0" y="0"/>
                </a:lnTo>
                <a:close/>
              </a:path>
            </a:pathLst>
          </a:custGeom>
          <a:effectLst/>
        </p:spPr>
      </p:pic>
      <p:sp>
        <p:nvSpPr>
          <p:cNvPr id="16" name="椭圆 15"/>
          <p:cNvSpPr/>
          <p:nvPr/>
        </p:nvSpPr>
        <p:spPr>
          <a:xfrm>
            <a:off x="7941710" y="1380118"/>
            <a:ext cx="1819469" cy="1819469"/>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文本框 16"/>
          <p:cNvSpPr txBox="1"/>
          <p:nvPr/>
        </p:nvSpPr>
        <p:spPr>
          <a:xfrm>
            <a:off x="8217296" y="1635392"/>
            <a:ext cx="1268296" cy="120032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03</a:t>
            </a:r>
            <a:endParaRPr kumimoji="0" lang="zh-CN" altLang="en-US" sz="7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41" name="文本框 40"/>
          <p:cNvSpPr txBox="1"/>
          <p:nvPr/>
        </p:nvSpPr>
        <p:spPr>
          <a:xfrm>
            <a:off x="6989247" y="3672184"/>
            <a:ext cx="4288353"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印度美食总体分析</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文本框 7"/>
          <p:cNvSpPr txBox="1"/>
          <p:nvPr/>
        </p:nvSpPr>
        <p:spPr>
          <a:xfrm>
            <a:off x="450229" y="445151"/>
            <a:ext cx="3467616"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印度美食总体分析</a:t>
            </a:r>
          </a:p>
        </p:txBody>
      </p:sp>
      <p:pic>
        <p:nvPicPr>
          <p:cNvPr id="6" name="图片 5">
            <a:extLst>
              <a:ext uri="{FF2B5EF4-FFF2-40B4-BE49-F238E27FC236}">
                <a16:creationId xmlns:a16="http://schemas.microsoft.com/office/drawing/2014/main" id="{EC457226-2F8F-8A5A-0B36-273C2C5327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0403" y="2302492"/>
            <a:ext cx="5293336" cy="2505936"/>
          </a:xfrm>
          <a:prstGeom prst="rect">
            <a:avLst/>
          </a:prstGeom>
        </p:spPr>
      </p:pic>
      <p:sp>
        <p:nvSpPr>
          <p:cNvPr id="15" name="文本框 14">
            <a:extLst>
              <a:ext uri="{FF2B5EF4-FFF2-40B4-BE49-F238E27FC236}">
                <a16:creationId xmlns:a16="http://schemas.microsoft.com/office/drawing/2014/main" id="{926A09B1-EE03-8A3B-2A88-E362AD961413}"/>
              </a:ext>
            </a:extLst>
          </p:cNvPr>
          <p:cNvSpPr txBox="1"/>
          <p:nvPr/>
        </p:nvSpPr>
        <p:spPr>
          <a:xfrm>
            <a:off x="735291" y="2226933"/>
            <a:ext cx="4708187" cy="2264851"/>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由图可知印度美食素食有</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226</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个，占美食总数的</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88.63%</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，非素食有</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29</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个，占美食总数的</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11.37%</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。印度美食素食居多的原因与印度的宗教有关。据调查印度有</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80%</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以上的人都信仰印度教，而其他教派如佛教、耆那教等都信奉“非暴力”、“不杀生”，并以素食为尚。</a:t>
            </a:r>
          </a:p>
        </p:txBody>
      </p:sp>
      <p:sp>
        <p:nvSpPr>
          <p:cNvPr id="2" name="文本框 1">
            <a:extLst>
              <a:ext uri="{FF2B5EF4-FFF2-40B4-BE49-F238E27FC236}">
                <a16:creationId xmlns:a16="http://schemas.microsoft.com/office/drawing/2014/main" id="{55BAD00C-6F2C-187B-91C6-814193D6A235}"/>
              </a:ext>
            </a:extLst>
          </p:cNvPr>
          <p:cNvSpPr txBox="1"/>
          <p:nvPr/>
        </p:nvSpPr>
        <p:spPr>
          <a:xfrm>
            <a:off x="735291" y="1187777"/>
            <a:ext cx="2224725" cy="461665"/>
          </a:xfrm>
          <a:prstGeom prst="rect">
            <a:avLst/>
          </a:prstGeom>
          <a:noFill/>
        </p:spPr>
        <p:txBody>
          <a:bodyPr wrap="square" rtlCol="0">
            <a:spAutoFit/>
          </a:bodyPr>
          <a:lstStyle/>
          <a:p>
            <a:r>
              <a:rPr kumimoji="0" lang="zh-CN" altLang="en-US" sz="24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rPr>
              <a:t>饮食类型分析</a:t>
            </a:r>
            <a:endParaRPr kumimoji="0" lang="en-US" altLang="zh-CN" sz="24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B586AB19-C74A-84CC-733E-2F136085A4EA}"/>
              </a:ext>
            </a:extLst>
          </p:cNvPr>
          <p:cNvPicPr>
            <a:picLocks noChangeAspect="1"/>
          </p:cNvPicPr>
          <p:nvPr/>
        </p:nvPicPr>
        <p:blipFill>
          <a:blip r:embed="rId2"/>
          <a:stretch>
            <a:fillRect/>
          </a:stretch>
        </p:blipFill>
        <p:spPr>
          <a:xfrm>
            <a:off x="258071" y="950787"/>
            <a:ext cx="6037127" cy="5369669"/>
          </a:xfrm>
          <a:prstGeom prst="rect">
            <a:avLst/>
          </a:prstGeom>
          <a:solidFill>
            <a:schemeClr val="bg1"/>
          </a:solidFill>
        </p:spPr>
      </p:pic>
      <p:sp>
        <p:nvSpPr>
          <p:cNvPr id="27" name="Freeform 66"/>
          <p:cNvSpPr>
            <a:spLocks noEditPoints="1"/>
          </p:cNvSpPr>
          <p:nvPr/>
        </p:nvSpPr>
        <p:spPr bwMode="auto">
          <a:xfrm>
            <a:off x="10209675" y="4648497"/>
            <a:ext cx="501868" cy="606911"/>
          </a:xfrm>
          <a:custGeom>
            <a:avLst/>
            <a:gdLst>
              <a:gd name="T0" fmla="*/ 72 w 104"/>
              <a:gd name="T1" fmla="*/ 0 h 128"/>
              <a:gd name="T2" fmla="*/ 16 w 104"/>
              <a:gd name="T3" fmla="*/ 0 h 128"/>
              <a:gd name="T4" fmla="*/ 0 w 104"/>
              <a:gd name="T5" fmla="*/ 16 h 128"/>
              <a:gd name="T6" fmla="*/ 0 w 104"/>
              <a:gd name="T7" fmla="*/ 112 h 128"/>
              <a:gd name="T8" fmla="*/ 16 w 104"/>
              <a:gd name="T9" fmla="*/ 128 h 128"/>
              <a:gd name="T10" fmla="*/ 88 w 104"/>
              <a:gd name="T11" fmla="*/ 128 h 128"/>
              <a:gd name="T12" fmla="*/ 104 w 104"/>
              <a:gd name="T13" fmla="*/ 112 h 128"/>
              <a:gd name="T14" fmla="*/ 104 w 104"/>
              <a:gd name="T15" fmla="*/ 32 h 128"/>
              <a:gd name="T16" fmla="*/ 72 w 104"/>
              <a:gd name="T17" fmla="*/ 0 h 128"/>
              <a:gd name="T18" fmla="*/ 76 w 104"/>
              <a:gd name="T19" fmla="*/ 96 h 128"/>
              <a:gd name="T20" fmla="*/ 28 w 104"/>
              <a:gd name="T21" fmla="*/ 96 h 128"/>
              <a:gd name="T22" fmla="*/ 24 w 104"/>
              <a:gd name="T23" fmla="*/ 92 h 128"/>
              <a:gd name="T24" fmla="*/ 28 w 104"/>
              <a:gd name="T25" fmla="*/ 88 h 128"/>
              <a:gd name="T26" fmla="*/ 76 w 104"/>
              <a:gd name="T27" fmla="*/ 88 h 128"/>
              <a:gd name="T28" fmla="*/ 80 w 104"/>
              <a:gd name="T29" fmla="*/ 92 h 128"/>
              <a:gd name="T30" fmla="*/ 76 w 104"/>
              <a:gd name="T31" fmla="*/ 96 h 128"/>
              <a:gd name="T32" fmla="*/ 76 w 104"/>
              <a:gd name="T33" fmla="*/ 72 h 128"/>
              <a:gd name="T34" fmla="*/ 28 w 104"/>
              <a:gd name="T35" fmla="*/ 72 h 128"/>
              <a:gd name="T36" fmla="*/ 24 w 104"/>
              <a:gd name="T37" fmla="*/ 68 h 128"/>
              <a:gd name="T38" fmla="*/ 28 w 104"/>
              <a:gd name="T39" fmla="*/ 64 h 128"/>
              <a:gd name="T40" fmla="*/ 76 w 104"/>
              <a:gd name="T41" fmla="*/ 64 h 128"/>
              <a:gd name="T42" fmla="*/ 80 w 104"/>
              <a:gd name="T43" fmla="*/ 68 h 128"/>
              <a:gd name="T44" fmla="*/ 76 w 104"/>
              <a:gd name="T45" fmla="*/ 72 h 128"/>
              <a:gd name="T46" fmla="*/ 80 w 104"/>
              <a:gd name="T47" fmla="*/ 32 h 128"/>
              <a:gd name="T48" fmla="*/ 72 w 104"/>
              <a:gd name="T49" fmla="*/ 24 h 128"/>
              <a:gd name="T50" fmla="*/ 72 w 104"/>
              <a:gd name="T51" fmla="*/ 8 h 128"/>
              <a:gd name="T52" fmla="*/ 96 w 104"/>
              <a:gd name="T53" fmla="*/ 32 h 128"/>
              <a:gd name="T54" fmla="*/ 80 w 104"/>
              <a:gd name="T55"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28">
                <a:moveTo>
                  <a:pt x="72" y="0"/>
                </a:moveTo>
                <a:cubicBezTo>
                  <a:pt x="71" y="0"/>
                  <a:pt x="16" y="0"/>
                  <a:pt x="16" y="0"/>
                </a:cubicBezTo>
                <a:cubicBezTo>
                  <a:pt x="7" y="0"/>
                  <a:pt x="0" y="7"/>
                  <a:pt x="0" y="16"/>
                </a:cubicBezTo>
                <a:cubicBezTo>
                  <a:pt x="0" y="112"/>
                  <a:pt x="0" y="112"/>
                  <a:pt x="0" y="112"/>
                </a:cubicBezTo>
                <a:cubicBezTo>
                  <a:pt x="0" y="121"/>
                  <a:pt x="7" y="128"/>
                  <a:pt x="16" y="128"/>
                </a:cubicBezTo>
                <a:cubicBezTo>
                  <a:pt x="88" y="128"/>
                  <a:pt x="88" y="128"/>
                  <a:pt x="88" y="128"/>
                </a:cubicBezTo>
                <a:cubicBezTo>
                  <a:pt x="97" y="128"/>
                  <a:pt x="104" y="121"/>
                  <a:pt x="104" y="112"/>
                </a:cubicBezTo>
                <a:cubicBezTo>
                  <a:pt x="104" y="32"/>
                  <a:pt x="104" y="32"/>
                  <a:pt x="104" y="32"/>
                </a:cubicBezTo>
                <a:lnTo>
                  <a:pt x="72" y="0"/>
                </a:lnTo>
                <a:close/>
                <a:moveTo>
                  <a:pt x="76" y="96"/>
                </a:moveTo>
                <a:cubicBezTo>
                  <a:pt x="28" y="96"/>
                  <a:pt x="28" y="96"/>
                  <a:pt x="28" y="96"/>
                </a:cubicBezTo>
                <a:cubicBezTo>
                  <a:pt x="26" y="96"/>
                  <a:pt x="24" y="94"/>
                  <a:pt x="24" y="92"/>
                </a:cubicBezTo>
                <a:cubicBezTo>
                  <a:pt x="24" y="90"/>
                  <a:pt x="26" y="88"/>
                  <a:pt x="28" y="88"/>
                </a:cubicBezTo>
                <a:cubicBezTo>
                  <a:pt x="76" y="88"/>
                  <a:pt x="76" y="88"/>
                  <a:pt x="76" y="88"/>
                </a:cubicBezTo>
                <a:cubicBezTo>
                  <a:pt x="78" y="88"/>
                  <a:pt x="80" y="90"/>
                  <a:pt x="80" y="92"/>
                </a:cubicBezTo>
                <a:cubicBezTo>
                  <a:pt x="80" y="94"/>
                  <a:pt x="78" y="96"/>
                  <a:pt x="76" y="96"/>
                </a:cubicBezTo>
                <a:close/>
                <a:moveTo>
                  <a:pt x="76" y="72"/>
                </a:moveTo>
                <a:cubicBezTo>
                  <a:pt x="28" y="72"/>
                  <a:pt x="28" y="72"/>
                  <a:pt x="28" y="72"/>
                </a:cubicBezTo>
                <a:cubicBezTo>
                  <a:pt x="26" y="72"/>
                  <a:pt x="24" y="70"/>
                  <a:pt x="24" y="68"/>
                </a:cubicBezTo>
                <a:cubicBezTo>
                  <a:pt x="24" y="66"/>
                  <a:pt x="26" y="64"/>
                  <a:pt x="28" y="64"/>
                </a:cubicBezTo>
                <a:cubicBezTo>
                  <a:pt x="76" y="64"/>
                  <a:pt x="76" y="64"/>
                  <a:pt x="76" y="64"/>
                </a:cubicBezTo>
                <a:cubicBezTo>
                  <a:pt x="78" y="64"/>
                  <a:pt x="80" y="66"/>
                  <a:pt x="80" y="68"/>
                </a:cubicBezTo>
                <a:cubicBezTo>
                  <a:pt x="80" y="70"/>
                  <a:pt x="78" y="72"/>
                  <a:pt x="76" y="72"/>
                </a:cubicBezTo>
                <a:close/>
                <a:moveTo>
                  <a:pt x="80" y="32"/>
                </a:moveTo>
                <a:cubicBezTo>
                  <a:pt x="76" y="32"/>
                  <a:pt x="72" y="28"/>
                  <a:pt x="72" y="24"/>
                </a:cubicBezTo>
                <a:cubicBezTo>
                  <a:pt x="72" y="24"/>
                  <a:pt x="72" y="18"/>
                  <a:pt x="72" y="8"/>
                </a:cubicBezTo>
                <a:cubicBezTo>
                  <a:pt x="96" y="32"/>
                  <a:pt x="96" y="32"/>
                  <a:pt x="96" y="32"/>
                </a:cubicBezTo>
                <a:lnTo>
                  <a:pt x="80" y="32"/>
                </a:ln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pic>
        <p:nvPicPr>
          <p:cNvPr id="4" name="图片 3">
            <a:extLst>
              <a:ext uri="{FF2B5EF4-FFF2-40B4-BE49-F238E27FC236}">
                <a16:creationId xmlns:a16="http://schemas.microsoft.com/office/drawing/2014/main" id="{3FE978AA-FF19-F34D-F971-216A98A213F3}"/>
              </a:ext>
            </a:extLst>
          </p:cNvPr>
          <p:cNvPicPr>
            <a:picLocks noChangeAspect="1"/>
          </p:cNvPicPr>
          <p:nvPr/>
        </p:nvPicPr>
        <p:blipFill>
          <a:blip r:embed="rId3"/>
          <a:stretch>
            <a:fillRect/>
          </a:stretch>
        </p:blipFill>
        <p:spPr>
          <a:xfrm>
            <a:off x="402486" y="3642230"/>
            <a:ext cx="5693514" cy="2399755"/>
          </a:xfrm>
          <a:prstGeom prst="rect">
            <a:avLst/>
          </a:prstGeom>
        </p:spPr>
      </p:pic>
      <p:sp>
        <p:nvSpPr>
          <p:cNvPr id="6" name="文本框 5">
            <a:extLst>
              <a:ext uri="{FF2B5EF4-FFF2-40B4-BE49-F238E27FC236}">
                <a16:creationId xmlns:a16="http://schemas.microsoft.com/office/drawing/2014/main" id="{647435B2-59AE-15E1-7A48-68AE9010628D}"/>
              </a:ext>
            </a:extLst>
          </p:cNvPr>
          <p:cNvSpPr txBox="1"/>
          <p:nvPr/>
        </p:nvSpPr>
        <p:spPr>
          <a:xfrm>
            <a:off x="284562" y="366012"/>
            <a:ext cx="3605310"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cs typeface="阿里巴巴普惠体 R" panose="00020600040101010101" pitchFamily="18" charset="-122"/>
              </a:rPr>
              <a:t>印度美食总体分析</a:t>
            </a:r>
          </a:p>
        </p:txBody>
      </p:sp>
      <p:sp>
        <p:nvSpPr>
          <p:cNvPr id="13" name="文本框 12">
            <a:extLst>
              <a:ext uri="{FF2B5EF4-FFF2-40B4-BE49-F238E27FC236}">
                <a16:creationId xmlns:a16="http://schemas.microsoft.com/office/drawing/2014/main" id="{9ED50A81-C19E-2FA8-C56B-7E05B02FA40C}"/>
              </a:ext>
            </a:extLst>
          </p:cNvPr>
          <p:cNvSpPr txBox="1"/>
          <p:nvPr/>
        </p:nvSpPr>
        <p:spPr>
          <a:xfrm>
            <a:off x="402486" y="1183488"/>
            <a:ext cx="5739319" cy="1757019"/>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 </a:t>
            </a: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菜肴类型分析</a:t>
            </a:r>
            <a:endParaRPr kumimoji="0" lang="en-US" altLang="zh-CN"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    </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由图可知，印度美食最多的是主菜，有</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129</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种，占美食总数的</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50.59%</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，其次是甜食，占美食总数的</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33.33%</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，最少的是开胃菜，只有</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2</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种，占美食总数的</a:t>
            </a:r>
            <a:r>
              <a:rPr kumimoji="0" lang="en-US" altLang="zh-CN"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0.79%</a:t>
            </a:r>
            <a:r>
              <a:rPr kumimoji="0" lang="zh-CN" altLang="en-US" sz="16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p>
        </p:txBody>
      </p:sp>
      <p:pic>
        <p:nvPicPr>
          <p:cNvPr id="15" name="图片 14">
            <a:extLst>
              <a:ext uri="{FF2B5EF4-FFF2-40B4-BE49-F238E27FC236}">
                <a16:creationId xmlns:a16="http://schemas.microsoft.com/office/drawing/2014/main" id="{9AF56B3B-B768-6D67-4FD4-A077489F1E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1574" y="1032708"/>
            <a:ext cx="5171158" cy="2418168"/>
          </a:xfrm>
          <a:prstGeom prst="rect">
            <a:avLst/>
          </a:prstGeom>
        </p:spPr>
      </p:pic>
      <p:sp>
        <p:nvSpPr>
          <p:cNvPr id="16" name="文本框 15">
            <a:extLst>
              <a:ext uri="{FF2B5EF4-FFF2-40B4-BE49-F238E27FC236}">
                <a16:creationId xmlns:a16="http://schemas.microsoft.com/office/drawing/2014/main" id="{E33B0BC2-AA22-85A3-8590-6E3130A1B394}"/>
              </a:ext>
            </a:extLst>
          </p:cNvPr>
          <p:cNvSpPr txBox="1"/>
          <p:nvPr/>
        </p:nvSpPr>
        <p:spPr>
          <a:xfrm>
            <a:off x="6634264" y="3642230"/>
            <a:ext cx="5038468" cy="286501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rPr>
              <a:t>风味特征分析</a:t>
            </a:r>
            <a:endParaRPr kumimoji="0" lang="en-US" altLang="zh-CN" sz="2400" b="0" i="0" u="none" strike="noStrike" kern="1200" cap="none" spc="0" normalizeH="0" baseline="0" noProof="0" dirty="0">
              <a:ln>
                <a:noFill/>
              </a:ln>
              <a:solidFill>
                <a:srgbClr val="054662"/>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印度美食风味特征为辛辣的最多，有</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133</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个，占美食总数的</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52.16%</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，其次是甜的，有</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88</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个，占美食总数的</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34.51%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，最少的是酸的，只有</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1</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个，占</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0.39%</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。风味特征为辛辣居多的原因可能是因为印度美食制作需要的香料中有辣椒等，风味为甜的也多的原因是印度美食中有不少的甜品。</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1000"/>
                                        <p:tgtEl>
                                          <p:spTgt spid="16"/>
                                        </p:tgtEl>
                                      </p:cBhvr>
                                    </p:animEffect>
                                    <p:anim calcmode="lin" valueType="num">
                                      <p:cBhvr>
                                        <p:cTn id="15" dur="1000" fill="hold"/>
                                        <p:tgtEl>
                                          <p:spTgt spid="16"/>
                                        </p:tgtEl>
                                        <p:attrNameLst>
                                          <p:attrName>ppt_x</p:attrName>
                                        </p:attrNameLst>
                                      </p:cBhvr>
                                      <p:tavLst>
                                        <p:tav tm="0">
                                          <p:val>
                                            <p:strVal val="#ppt_x"/>
                                          </p:val>
                                        </p:tav>
                                        <p:tav tm="100000">
                                          <p:val>
                                            <p:strVal val="#ppt_x"/>
                                          </p:val>
                                        </p:tav>
                                      </p:tavLst>
                                    </p:anim>
                                    <p:anim calcmode="lin" valueType="num">
                                      <p:cBhvr>
                                        <p:cTn id="16"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jhlMDA5N2YyOTQwMTAwYWM3Mjc2MjNkOTcyN2E1NDI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1048</TotalTime>
  <Words>2342</Words>
  <Application>Microsoft Office PowerPoint</Application>
  <PresentationFormat>宽屏</PresentationFormat>
  <Paragraphs>225</Paragraphs>
  <Slides>33</Slides>
  <Notes>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33</vt:i4>
      </vt:variant>
    </vt:vector>
  </HeadingPairs>
  <TitlesOfParts>
    <vt:vector size="43" baseType="lpstr">
      <vt:lpstr>汉仪旗黑X1-55W</vt:lpstr>
      <vt:lpstr>Calibri Light</vt:lpstr>
      <vt:lpstr>汉仪中宋简</vt:lpstr>
      <vt:lpstr>微软雅黑</vt:lpstr>
      <vt:lpstr>Calibri</vt:lpstr>
      <vt:lpstr>Wingdings</vt:lpstr>
      <vt:lpstr>Arial</vt:lpstr>
      <vt:lpstr>阿里巴巴普惠体 R</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晓莹 陈</cp:lastModifiedBy>
  <cp:revision>154</cp:revision>
  <dcterms:created xsi:type="dcterms:W3CDTF">2021-05-15T00:24:00Z</dcterms:created>
  <dcterms:modified xsi:type="dcterms:W3CDTF">2023-10-18T05:05:43Z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D4A51CB41F714C719C06CA701835F4EF_11</vt:lpwstr>
  </property>
  <property fmtid="{D5CDD505-2E9C-101B-9397-08002B2CF9AE}" pid="3" name="KSOProductBuildVer">
    <vt:lpwstr>2052-12.1.0.15712</vt:lpwstr>
  </property>
</Properties>
</file>

<file path=docProps/thumbnail.jpeg>
</file>